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4"/>
  </p:sldMasterIdLst>
  <p:notesMasterIdLst>
    <p:notesMasterId r:id="rId19"/>
  </p:notesMasterIdLst>
  <p:handoutMasterIdLst>
    <p:handoutMasterId r:id="rId20"/>
  </p:handoutMasterIdLst>
  <p:sldIdLst>
    <p:sldId id="256" r:id="rId5"/>
    <p:sldId id="257" r:id="rId6"/>
    <p:sldId id="261" r:id="rId7"/>
    <p:sldId id="264" r:id="rId8"/>
    <p:sldId id="272" r:id="rId9"/>
    <p:sldId id="269" r:id="rId10"/>
    <p:sldId id="271" r:id="rId11"/>
    <p:sldId id="270" r:id="rId12"/>
    <p:sldId id="273" r:id="rId13"/>
    <p:sldId id="274" r:id="rId14"/>
    <p:sldId id="275" r:id="rId15"/>
    <p:sldId id="268" r:id="rId16"/>
    <p:sldId id="266" r:id="rId17"/>
    <p:sldId id="26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B8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8538" autoAdjust="0"/>
  </p:normalViewPr>
  <p:slideViewPr>
    <p:cSldViewPr snapToGrid="0">
      <p:cViewPr varScale="1">
        <p:scale>
          <a:sx n="78" d="100"/>
          <a:sy n="78" d="100"/>
        </p:scale>
        <p:origin x="1872" y="72"/>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 Target="../slides/slide3.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icontext_colorful5" csCatId="colorful" phldr="1"/>
      <dgm:spPr/>
      <dgm:t>
        <a:bodyPr/>
        <a:lstStyle/>
        <a:p>
          <a:endParaRPr lang="en-US"/>
        </a:p>
      </dgm:t>
    </dgm:pt>
    <dgm:pt modelId="{AAC263CB-8256-4B03-92FE-1622698FB3E9}">
      <dgm:prSet custT="1"/>
      <dgm:spPr/>
      <dgm:t>
        <a:bodyPr/>
        <a:lstStyle/>
        <a:p>
          <a:pPr>
            <a:lnSpc>
              <a:spcPct val="100000"/>
            </a:lnSpc>
          </a:pPr>
          <a:r>
            <a:rPr lang="sr-Latn-RS" sz="2000" dirty="0">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Početan problem</a:t>
          </a:r>
          <a:r>
            <a:rPr lang="en-US" sz="2000" dirty="0">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a:t>
          </a:r>
          <a:r>
            <a:rPr lang="en-US" sz="2000" dirty="0" err="1">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i</a:t>
          </a:r>
          <a:r>
            <a:rPr lang="en-US" sz="2000" dirty="0">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a:t>
          </a:r>
          <a:r>
            <a:rPr lang="en-US" sz="2000" dirty="0" err="1">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ideje</a:t>
          </a:r>
          <a:r>
            <a:rPr lang="en-US" sz="2000" dirty="0">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 </a:t>
          </a:r>
          <a:r>
            <a:rPr lang="en-US" sz="2000" dirty="0" err="1">
              <a:solidFill>
                <a:schemeClr val="bg2"/>
              </a:solidFill>
              <a:hlinkClick xmlns:r="http://schemas.openxmlformats.org/officeDocument/2006/relationships" r:id="rId1" action="ppaction://hlinksldjump">
                <a:extLst>
                  <a:ext uri="{A12FA001-AC4F-418D-AE19-62706E023703}">
                    <ahyp:hlinkClr xmlns:ahyp="http://schemas.microsoft.com/office/drawing/2018/hyperlinkcolor" val="tx"/>
                  </a:ext>
                </a:extLst>
              </a:hlinkClick>
            </a:rPr>
            <a:t>realizacije</a:t>
          </a:r>
          <a:endParaRPr lang="en-US" sz="2000" dirty="0">
            <a:solidFill>
              <a:schemeClr val="bg2"/>
            </a:solidFill>
          </a:endParaRPr>
        </a:p>
      </dgm:t>
    </dgm:pt>
    <dgm:pt modelId="{0BEED663-FC38-4EAD-940F-4C475D2C87DB}" type="parTrans" cxnId="{C5E94186-9CB6-4C42-92B3-C546CC53A7B9}">
      <dgm:prSet/>
      <dgm:spPr/>
      <dgm:t>
        <a:bodyPr/>
        <a:lstStyle/>
        <a:p>
          <a:endParaRPr lang="en-US"/>
        </a:p>
      </dgm:t>
    </dgm:pt>
    <dgm:pt modelId="{808B76D0-8EC7-469A-93AC-7A6017188A9D}" type="sibTrans" cxnId="{C5E94186-9CB6-4C42-92B3-C546CC53A7B9}">
      <dgm:prSet/>
      <dgm:spPr/>
      <dgm:t>
        <a:bodyPr/>
        <a:lstStyle/>
        <a:p>
          <a:endParaRPr lang="en-US"/>
        </a:p>
      </dgm:t>
    </dgm:pt>
    <dgm:pt modelId="{4E8D2E69-0173-4BD3-B96A-7A9C5DD12B47}">
      <dgm:prSet/>
      <dgm:spPr/>
      <dgm:t>
        <a:bodyPr/>
        <a:lstStyle/>
        <a:p>
          <a:pPr>
            <a:lnSpc>
              <a:spcPct val="100000"/>
            </a:lnSpc>
          </a:pPr>
          <a:endParaRPr lang="en-US" dirty="0">
            <a:solidFill>
              <a:schemeClr val="bg1"/>
            </a:solidFill>
          </a:endParaRPr>
        </a:p>
      </dgm:t>
    </dgm:pt>
    <dgm:pt modelId="{B954BF22-E3B3-4A1C-802E-590228BE2D9C}" type="parTrans" cxnId="{0F866C41-EB5F-47BD-A2CD-A58671F15B67}">
      <dgm:prSet/>
      <dgm:spPr/>
      <dgm:t>
        <a:bodyPr/>
        <a:lstStyle/>
        <a:p>
          <a:endParaRPr lang="en-US"/>
        </a:p>
      </dgm:t>
    </dgm:pt>
    <dgm:pt modelId="{FEF1E80E-8A9E-4B0A-817C-2A4CFDCF3FB2}" type="sibTrans" cxnId="{0F866C41-EB5F-47BD-A2CD-A58671F15B67}">
      <dgm:prSet/>
      <dgm:spPr/>
      <dgm:t>
        <a:bodyPr/>
        <a:lstStyle/>
        <a:p>
          <a:endParaRPr lang="en-US"/>
        </a:p>
      </dgm:t>
    </dgm:pt>
    <dgm:pt modelId="{93A6A030-ABAB-4EFA-B539-0FDB3E07C1EF}">
      <dgm:prSet/>
      <dgm:spPr/>
      <dgm:t>
        <a:bodyPr/>
        <a:lstStyle/>
        <a:p>
          <a:pPr>
            <a:lnSpc>
              <a:spcPct val="100000"/>
            </a:lnSpc>
          </a:pPr>
          <a:endParaRPr lang="en-US" dirty="0"/>
        </a:p>
      </dgm:t>
    </dgm:pt>
    <dgm:pt modelId="{3D674B97-6DC6-4A12-85BA-0976D3064237}" type="parTrans" cxnId="{4B40C8DC-6B57-4F5B-8440-7241C649700B}">
      <dgm:prSet/>
      <dgm:spPr/>
      <dgm:t>
        <a:bodyPr/>
        <a:lstStyle/>
        <a:p>
          <a:endParaRPr lang="en-US"/>
        </a:p>
      </dgm:t>
    </dgm:pt>
    <dgm:pt modelId="{BFE0749E-E343-4A6F-BD09-2810EE6B4BD7}" type="sibTrans" cxnId="{4B40C8DC-6B57-4F5B-8440-7241C649700B}">
      <dgm:prSet/>
      <dgm:spPr/>
      <dgm:t>
        <a:bodyPr/>
        <a:lstStyle/>
        <a:p>
          <a:endParaRPr lang="en-US"/>
        </a:p>
      </dgm:t>
    </dgm:pt>
    <dgm:pt modelId="{76D56F19-2708-49DB-8F92-D8AC45F23A9A}">
      <dgm:prSet custT="1"/>
      <dgm:spPr/>
      <dgm:t>
        <a:bodyPr/>
        <a:lstStyle/>
        <a:p>
          <a:pPr>
            <a:lnSpc>
              <a:spcPct val="100000"/>
            </a:lnSpc>
          </a:pPr>
          <a:endParaRPr lang="en-US" sz="2000" dirty="0">
            <a:solidFill>
              <a:schemeClr val="bg1"/>
            </a:solidFill>
          </a:endParaRPr>
        </a:p>
      </dgm:t>
    </dgm:pt>
    <dgm:pt modelId="{9D5610C2-0A12-494A-AC46-8DD17C08B09F}" type="parTrans" cxnId="{32E90211-17E0-4DDF-9274-DD3E46D811B8}">
      <dgm:prSet/>
      <dgm:spPr/>
      <dgm:t>
        <a:bodyPr/>
        <a:lstStyle/>
        <a:p>
          <a:endParaRPr lang="en-US"/>
        </a:p>
      </dgm:t>
    </dgm:pt>
    <dgm:pt modelId="{EC8965A1-F755-4945-8AAC-DCF1F68F011E}" type="sibTrans" cxnId="{32E90211-17E0-4DDF-9274-DD3E46D811B8}">
      <dgm:prSet/>
      <dgm:spPr/>
      <dgm:t>
        <a:bodyPr/>
        <a:lstStyle/>
        <a:p>
          <a:endParaRPr lang="en-US"/>
        </a:p>
      </dgm:t>
    </dgm:pt>
    <dgm:pt modelId="{62F8266B-222B-4ACF-8613-2C8D6376E5BD}" type="pres">
      <dgm:prSet presAssocID="{D4503D04-C97E-4622-AE07-D0307CB3B4CA}" presName="root" presStyleCnt="0">
        <dgm:presLayoutVars>
          <dgm:dir/>
          <dgm:resizeHandles val="exact"/>
        </dgm:presLayoutVars>
      </dgm:prSet>
      <dgm:spPr/>
    </dgm:pt>
    <dgm:pt modelId="{34FD8F56-D6B7-417A-923A-010E4B5FF0CD}" type="pres">
      <dgm:prSet presAssocID="{AAC263CB-8256-4B03-92FE-1622698FB3E9}" presName="compNode" presStyleCnt="0"/>
      <dgm:spPr/>
    </dgm:pt>
    <dgm:pt modelId="{08450877-B8C0-4FE2-B6DB-B88F20C8574C}" type="pres">
      <dgm:prSet presAssocID="{AAC263CB-8256-4B03-92FE-1622698FB3E9}" presName="bgRect" presStyleLbl="bgShp" presStyleIdx="0" presStyleCnt="4"/>
      <dgm:spPr/>
    </dgm:pt>
    <dgm:pt modelId="{BB7E5F84-64F2-4718-BACC-301BBCDC9D3A}" type="pres">
      <dgm:prSet presAssocID="{AAC263CB-8256-4B03-92FE-1622698FB3E9}"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Computer"/>
        </a:ext>
      </dgm:extLst>
    </dgm:pt>
    <dgm:pt modelId="{D7E1920B-5F09-4283-BAA8-B0012E66F14A}" type="pres">
      <dgm:prSet presAssocID="{AAC263CB-8256-4B03-92FE-1622698FB3E9}" presName="spaceRect" presStyleCnt="0"/>
      <dgm:spPr/>
    </dgm:pt>
    <dgm:pt modelId="{30E9CA6C-A0F7-4BE8-9B77-EE5C9EF005B7}" type="pres">
      <dgm:prSet presAssocID="{AAC263CB-8256-4B03-92FE-1622698FB3E9}" presName="parTx" presStyleLbl="revTx" presStyleIdx="0" presStyleCnt="4" custScaleX="93682" custScaleY="93566" custLinFactNeighborX="-12146" custLinFactNeighborY="8577">
        <dgm:presLayoutVars>
          <dgm:chMax val="0"/>
          <dgm:chPref val="0"/>
        </dgm:presLayoutVars>
      </dgm:prSet>
      <dgm:spPr/>
    </dgm:pt>
    <dgm:pt modelId="{75497209-36D8-474C-9F50-43B26DAE367B}" type="pres">
      <dgm:prSet presAssocID="{808B76D0-8EC7-469A-93AC-7A6017188A9D}" presName="sibTrans" presStyleCnt="0"/>
      <dgm:spPr/>
    </dgm:pt>
    <dgm:pt modelId="{FB1D870E-AB7C-40E3-AA7F-3EC612E6F71C}" type="pres">
      <dgm:prSet presAssocID="{4E8D2E69-0173-4BD3-B96A-7A9C5DD12B47}" presName="compNode" presStyleCnt="0"/>
      <dgm:spPr/>
    </dgm:pt>
    <dgm:pt modelId="{B9A40EDB-694E-464C-8356-AEE8787842F2}" type="pres">
      <dgm:prSet presAssocID="{4E8D2E69-0173-4BD3-B96A-7A9C5DD12B47}" presName="bgRect" presStyleLbl="bgShp" presStyleIdx="1" presStyleCnt="4"/>
      <dgm:spPr/>
    </dgm:pt>
    <dgm:pt modelId="{8B8D9FA1-74BB-4EA5-B65F-49B870DCE4EB}" type="pres">
      <dgm:prSet presAssocID="{4E8D2E69-0173-4BD3-B96A-7A9C5DD12B47}"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Processor"/>
        </a:ext>
      </dgm:extLst>
    </dgm:pt>
    <dgm:pt modelId="{FE35795C-E288-448C-BF98-006011EF35C1}" type="pres">
      <dgm:prSet presAssocID="{4E8D2E69-0173-4BD3-B96A-7A9C5DD12B47}" presName="spaceRect" presStyleCnt="0"/>
      <dgm:spPr/>
    </dgm:pt>
    <dgm:pt modelId="{4258831D-960B-4D2D-A65E-513B92084C01}" type="pres">
      <dgm:prSet presAssocID="{4E8D2E69-0173-4BD3-B96A-7A9C5DD12B47}" presName="parTx" presStyleLbl="revTx" presStyleIdx="1" presStyleCnt="4">
        <dgm:presLayoutVars>
          <dgm:chMax val="0"/>
          <dgm:chPref val="0"/>
        </dgm:presLayoutVars>
      </dgm:prSet>
      <dgm:spPr/>
    </dgm:pt>
    <dgm:pt modelId="{4849AED6-7C24-47EC-B39A-6EC2169AAAEC}" type="pres">
      <dgm:prSet presAssocID="{FEF1E80E-8A9E-4B0A-817C-2A4CFDCF3FB2}" presName="sibTrans" presStyleCnt="0"/>
      <dgm:spPr/>
    </dgm:pt>
    <dgm:pt modelId="{344EF6F7-386A-468B-9D66-8046D158DFC8}" type="pres">
      <dgm:prSet presAssocID="{93A6A030-ABAB-4EFA-B539-0FDB3E07C1EF}" presName="compNode" presStyleCnt="0"/>
      <dgm:spPr/>
    </dgm:pt>
    <dgm:pt modelId="{9DD6C5DE-B838-492F-B4A8-49E4DE8C5CF5}" type="pres">
      <dgm:prSet presAssocID="{93A6A030-ABAB-4EFA-B539-0FDB3E07C1EF}" presName="bgRect" presStyleLbl="bgShp" presStyleIdx="2" presStyleCnt="4"/>
      <dgm:spPr/>
    </dgm:pt>
    <dgm:pt modelId="{3CD2D8A7-CAF8-4A2F-A324-BDF8CFA66908}" type="pres">
      <dgm:prSet presAssocID="{93A6A030-ABAB-4EFA-B539-0FDB3E07C1EF}"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Cloud Computing"/>
        </a:ext>
      </dgm:extLst>
    </dgm:pt>
    <dgm:pt modelId="{343D945D-C209-4E7A-8D9B-BCF7127718D8}" type="pres">
      <dgm:prSet presAssocID="{93A6A030-ABAB-4EFA-B539-0FDB3E07C1EF}" presName="spaceRect" presStyleCnt="0"/>
      <dgm:spPr/>
    </dgm:pt>
    <dgm:pt modelId="{ECA97BE5-E798-4AEE-9404-4E43192F5136}" type="pres">
      <dgm:prSet presAssocID="{93A6A030-ABAB-4EFA-B539-0FDB3E07C1EF}" presName="parTx" presStyleLbl="revTx" presStyleIdx="2" presStyleCnt="4">
        <dgm:presLayoutVars>
          <dgm:chMax val="0"/>
          <dgm:chPref val="0"/>
        </dgm:presLayoutVars>
      </dgm:prSet>
      <dgm:spPr/>
    </dgm:pt>
    <dgm:pt modelId="{C890CB11-26D0-4233-A3B2-FE616B33A810}" type="pres">
      <dgm:prSet presAssocID="{BFE0749E-E343-4A6F-BD09-2810EE6B4BD7}" presName="sibTrans" presStyleCnt="0"/>
      <dgm:spPr/>
    </dgm:pt>
    <dgm:pt modelId="{25E7A08B-6A02-49D1-8C9D-FCE9C92A1AC5}" type="pres">
      <dgm:prSet presAssocID="{76D56F19-2708-49DB-8F92-D8AC45F23A9A}" presName="compNode" presStyleCnt="0"/>
      <dgm:spPr/>
    </dgm:pt>
    <dgm:pt modelId="{984F7435-4B4C-47D4-B03E-CC8917BDBDBB}" type="pres">
      <dgm:prSet presAssocID="{76D56F19-2708-49DB-8F92-D8AC45F23A9A}" presName="bgRect" presStyleLbl="bgShp" presStyleIdx="3" presStyleCnt="4"/>
      <dgm:spPr/>
    </dgm:pt>
    <dgm:pt modelId="{D3271400-E9D7-4481-8E98-7952ACC542C2}" type="pres">
      <dgm:prSet presAssocID="{76D56F19-2708-49DB-8F92-D8AC45F23A9A}" presName="iconRect" presStyleLbl="node1" presStyleIdx="3" presStyleCnt="4" custLinFactNeighborX="-10778" custLinFactNeighborY="4307"/>
      <dgm:spPr>
        <a:blipFill rotWithShape="1">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dgm:spPr>
      <dgm:extLst>
        <a:ext uri="{E40237B7-FDA0-4F09-8148-C483321AD2D9}">
          <dgm14:cNvPr xmlns:dgm14="http://schemas.microsoft.com/office/drawing/2010/diagram" id="0" name="" descr="Server"/>
        </a:ext>
      </dgm:extLst>
    </dgm:pt>
    <dgm:pt modelId="{3EB25EBA-A880-4DC7-908E-0568144BFBD1}" type="pres">
      <dgm:prSet presAssocID="{76D56F19-2708-49DB-8F92-D8AC45F23A9A}" presName="spaceRect" presStyleCnt="0"/>
      <dgm:spPr/>
    </dgm:pt>
    <dgm:pt modelId="{F2EA86B5-8AF6-40E0-BDDB-512587036C8B}" type="pres">
      <dgm:prSet presAssocID="{76D56F19-2708-49DB-8F92-D8AC45F23A9A}" presName="parTx" presStyleLbl="revTx" presStyleIdx="3" presStyleCnt="4" custScaleX="107136">
        <dgm:presLayoutVars>
          <dgm:chMax val="0"/>
          <dgm:chPref val="0"/>
        </dgm:presLayoutVars>
      </dgm:prSet>
      <dgm:spPr/>
    </dgm:pt>
  </dgm:ptLst>
  <dgm:cxnLst>
    <dgm:cxn modelId="{66D0D100-FB07-44A7-8ACC-C79CE174D2D7}" type="presOf" srcId="{D4503D04-C97E-4622-AE07-D0307CB3B4CA}" destId="{62F8266B-222B-4ACF-8613-2C8D6376E5BD}" srcOrd="0" destOrd="0" presId="urn:microsoft.com/office/officeart/2018/2/layout/IconVerticalSolidList"/>
    <dgm:cxn modelId="{9DACE70A-4FEB-433A-900C-46A1377C5716}" type="presOf" srcId="{AAC263CB-8256-4B03-92FE-1622698FB3E9}" destId="{30E9CA6C-A0F7-4BE8-9B77-EE5C9EF005B7}" srcOrd="0" destOrd="0" presId="urn:microsoft.com/office/officeart/2018/2/layout/IconVerticalSolidList"/>
    <dgm:cxn modelId="{32E90211-17E0-4DDF-9274-DD3E46D811B8}" srcId="{D4503D04-C97E-4622-AE07-D0307CB3B4CA}" destId="{76D56F19-2708-49DB-8F92-D8AC45F23A9A}" srcOrd="3" destOrd="0" parTransId="{9D5610C2-0A12-494A-AC46-8DD17C08B09F}" sibTransId="{EC8965A1-F755-4945-8AAC-DCF1F68F011E}"/>
    <dgm:cxn modelId="{AFE0042D-F8CA-4F9C-B780-65750DC87CEC}" type="presOf" srcId="{76D56F19-2708-49DB-8F92-D8AC45F23A9A}" destId="{F2EA86B5-8AF6-40E0-BDDB-512587036C8B}" srcOrd="0" destOrd="0" presId="urn:microsoft.com/office/officeart/2018/2/layout/IconVerticalSolidList"/>
    <dgm:cxn modelId="{0F866C41-EB5F-47BD-A2CD-A58671F15B67}" srcId="{D4503D04-C97E-4622-AE07-D0307CB3B4CA}" destId="{4E8D2E69-0173-4BD3-B96A-7A9C5DD12B47}" srcOrd="1" destOrd="0" parTransId="{B954BF22-E3B3-4A1C-802E-590228BE2D9C}" sibTransId="{FEF1E80E-8A9E-4B0A-817C-2A4CFDCF3FB2}"/>
    <dgm:cxn modelId="{F236B04A-0845-45D6-B99A-98DBB252074F}" type="presOf" srcId="{4E8D2E69-0173-4BD3-B96A-7A9C5DD12B47}" destId="{4258831D-960B-4D2D-A65E-513B92084C01}"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F248DBAE-9D9B-462B-998C-1322E596929F}" type="presOf" srcId="{93A6A030-ABAB-4EFA-B539-0FDB3E07C1EF}" destId="{ECA97BE5-E798-4AEE-9404-4E43192F5136}" srcOrd="0" destOrd="0" presId="urn:microsoft.com/office/officeart/2018/2/layout/IconVerticalSolidList"/>
    <dgm:cxn modelId="{4B40C8DC-6B57-4F5B-8440-7241C649700B}" srcId="{D4503D04-C97E-4622-AE07-D0307CB3B4CA}" destId="{93A6A030-ABAB-4EFA-B539-0FDB3E07C1EF}" srcOrd="2" destOrd="0" parTransId="{3D674B97-6DC6-4A12-85BA-0976D3064237}" sibTransId="{BFE0749E-E343-4A6F-BD09-2810EE6B4BD7}"/>
    <dgm:cxn modelId="{8CA5002F-95FA-436B-966F-7B8BA099F8C0}" type="presParOf" srcId="{62F8266B-222B-4ACF-8613-2C8D6376E5BD}" destId="{34FD8F56-D6B7-417A-923A-010E4B5FF0CD}" srcOrd="0" destOrd="0" presId="urn:microsoft.com/office/officeart/2018/2/layout/IconVerticalSolidList"/>
    <dgm:cxn modelId="{3E84FCFB-F2E6-496C-9124-8BCCBAF7581E}" type="presParOf" srcId="{34FD8F56-D6B7-417A-923A-010E4B5FF0CD}" destId="{08450877-B8C0-4FE2-B6DB-B88F20C8574C}" srcOrd="0" destOrd="0" presId="urn:microsoft.com/office/officeart/2018/2/layout/IconVerticalSolidList"/>
    <dgm:cxn modelId="{5AAB9D67-2058-4B02-ACAE-9010504CFA8D}" type="presParOf" srcId="{34FD8F56-D6B7-417A-923A-010E4B5FF0CD}" destId="{BB7E5F84-64F2-4718-BACC-301BBCDC9D3A}" srcOrd="1" destOrd="0" presId="urn:microsoft.com/office/officeart/2018/2/layout/IconVerticalSolidList"/>
    <dgm:cxn modelId="{60640685-0CF7-48C8-A8EF-553779FD445D}" type="presParOf" srcId="{34FD8F56-D6B7-417A-923A-010E4B5FF0CD}" destId="{D7E1920B-5F09-4283-BAA8-B0012E66F14A}" srcOrd="2" destOrd="0" presId="urn:microsoft.com/office/officeart/2018/2/layout/IconVerticalSolidList"/>
    <dgm:cxn modelId="{6FE12CDB-D070-4C97-8AE1-997533C4A8AB}" type="presParOf" srcId="{34FD8F56-D6B7-417A-923A-010E4B5FF0CD}" destId="{30E9CA6C-A0F7-4BE8-9B77-EE5C9EF005B7}" srcOrd="3" destOrd="0" presId="urn:microsoft.com/office/officeart/2018/2/layout/IconVerticalSolidList"/>
    <dgm:cxn modelId="{89F45104-A3AE-4AA5-8376-E3E54E87635B}" type="presParOf" srcId="{62F8266B-222B-4ACF-8613-2C8D6376E5BD}" destId="{75497209-36D8-474C-9F50-43B26DAE367B}" srcOrd="1" destOrd="0" presId="urn:microsoft.com/office/officeart/2018/2/layout/IconVerticalSolidList"/>
    <dgm:cxn modelId="{F53E1E41-AFBD-4F42-B954-620893A507D2}" type="presParOf" srcId="{62F8266B-222B-4ACF-8613-2C8D6376E5BD}" destId="{FB1D870E-AB7C-40E3-AA7F-3EC612E6F71C}" srcOrd="2" destOrd="0" presId="urn:microsoft.com/office/officeart/2018/2/layout/IconVerticalSolidList"/>
    <dgm:cxn modelId="{ECA76847-5AC0-4769-B961-BD6FBFA2D2F3}" type="presParOf" srcId="{FB1D870E-AB7C-40E3-AA7F-3EC612E6F71C}" destId="{B9A40EDB-694E-464C-8356-AEE8787842F2}" srcOrd="0" destOrd="0" presId="urn:microsoft.com/office/officeart/2018/2/layout/IconVerticalSolidList"/>
    <dgm:cxn modelId="{E9875D05-A2CA-4949-A0EC-E659F0F81F59}" type="presParOf" srcId="{FB1D870E-AB7C-40E3-AA7F-3EC612E6F71C}" destId="{8B8D9FA1-74BB-4EA5-B65F-49B870DCE4EB}" srcOrd="1" destOrd="0" presId="urn:microsoft.com/office/officeart/2018/2/layout/IconVerticalSolidList"/>
    <dgm:cxn modelId="{F5076418-1870-49C0-A665-417CB498B6D1}" type="presParOf" srcId="{FB1D870E-AB7C-40E3-AA7F-3EC612E6F71C}" destId="{FE35795C-E288-448C-BF98-006011EF35C1}" srcOrd="2" destOrd="0" presId="urn:microsoft.com/office/officeart/2018/2/layout/IconVerticalSolidList"/>
    <dgm:cxn modelId="{8B6CAA02-B9CA-4F7C-A2C4-A376BC49C448}" type="presParOf" srcId="{FB1D870E-AB7C-40E3-AA7F-3EC612E6F71C}" destId="{4258831D-960B-4D2D-A65E-513B92084C01}" srcOrd="3" destOrd="0" presId="urn:microsoft.com/office/officeart/2018/2/layout/IconVerticalSolidList"/>
    <dgm:cxn modelId="{E0C19E8F-4424-498D-BF7E-0A0F0C17D704}" type="presParOf" srcId="{62F8266B-222B-4ACF-8613-2C8D6376E5BD}" destId="{4849AED6-7C24-47EC-B39A-6EC2169AAAEC}" srcOrd="3" destOrd="0" presId="urn:microsoft.com/office/officeart/2018/2/layout/IconVerticalSolidList"/>
    <dgm:cxn modelId="{ACAF17C3-08FB-4404-A101-25BA91958FE3}" type="presParOf" srcId="{62F8266B-222B-4ACF-8613-2C8D6376E5BD}" destId="{344EF6F7-386A-468B-9D66-8046D158DFC8}" srcOrd="4" destOrd="0" presId="urn:microsoft.com/office/officeart/2018/2/layout/IconVerticalSolidList"/>
    <dgm:cxn modelId="{AE175CB6-3E51-4A45-BD69-A7AF096E3CD2}" type="presParOf" srcId="{344EF6F7-386A-468B-9D66-8046D158DFC8}" destId="{9DD6C5DE-B838-492F-B4A8-49E4DE8C5CF5}" srcOrd="0" destOrd="0" presId="urn:microsoft.com/office/officeart/2018/2/layout/IconVerticalSolidList"/>
    <dgm:cxn modelId="{C47334AD-33FF-468C-A41A-E7D0A23484A4}" type="presParOf" srcId="{344EF6F7-386A-468B-9D66-8046D158DFC8}" destId="{3CD2D8A7-CAF8-4A2F-A324-BDF8CFA66908}" srcOrd="1" destOrd="0" presId="urn:microsoft.com/office/officeart/2018/2/layout/IconVerticalSolidList"/>
    <dgm:cxn modelId="{37DF411B-B4A0-44B4-B176-F8958F165CB2}" type="presParOf" srcId="{344EF6F7-386A-468B-9D66-8046D158DFC8}" destId="{343D945D-C209-4E7A-8D9B-BCF7127718D8}" srcOrd="2" destOrd="0" presId="urn:microsoft.com/office/officeart/2018/2/layout/IconVerticalSolidList"/>
    <dgm:cxn modelId="{43DACBA9-774B-4E88-8510-9265E34E50FA}" type="presParOf" srcId="{344EF6F7-386A-468B-9D66-8046D158DFC8}" destId="{ECA97BE5-E798-4AEE-9404-4E43192F5136}" srcOrd="3" destOrd="0" presId="urn:microsoft.com/office/officeart/2018/2/layout/IconVerticalSolidList"/>
    <dgm:cxn modelId="{0C339883-B66B-4487-B66D-1AA832FF598B}" type="presParOf" srcId="{62F8266B-222B-4ACF-8613-2C8D6376E5BD}" destId="{C890CB11-26D0-4233-A3B2-FE616B33A810}" srcOrd="5" destOrd="0" presId="urn:microsoft.com/office/officeart/2018/2/layout/IconVerticalSolidList"/>
    <dgm:cxn modelId="{0616937D-6FCD-4AA3-A503-BCBE4DCE75B1}" type="presParOf" srcId="{62F8266B-222B-4ACF-8613-2C8D6376E5BD}" destId="{25E7A08B-6A02-49D1-8C9D-FCE9C92A1AC5}" srcOrd="6" destOrd="0" presId="urn:microsoft.com/office/officeart/2018/2/layout/IconVerticalSolidList"/>
    <dgm:cxn modelId="{B186621D-A046-462B-BB0C-6236267E563B}" type="presParOf" srcId="{25E7A08B-6A02-49D1-8C9D-FCE9C92A1AC5}" destId="{984F7435-4B4C-47D4-B03E-CC8917BDBDBB}" srcOrd="0" destOrd="0" presId="urn:microsoft.com/office/officeart/2018/2/layout/IconVerticalSolidList"/>
    <dgm:cxn modelId="{F52693A5-0CDF-426A-86AB-E12EC26F0A8F}" type="presParOf" srcId="{25E7A08B-6A02-49D1-8C9D-FCE9C92A1AC5}" destId="{D3271400-E9D7-4481-8E98-7952ACC542C2}" srcOrd="1" destOrd="0" presId="urn:microsoft.com/office/officeart/2018/2/layout/IconVerticalSolidList"/>
    <dgm:cxn modelId="{A0E86A54-FEE6-445C-A5D8-E1BEB46BF402}" type="presParOf" srcId="{25E7A08B-6A02-49D1-8C9D-FCE9C92A1AC5}" destId="{3EB25EBA-A880-4DC7-908E-0568144BFBD1}" srcOrd="2" destOrd="0" presId="urn:microsoft.com/office/officeart/2018/2/layout/IconVerticalSolidList"/>
    <dgm:cxn modelId="{249C530D-BDAF-40DC-B153-C1C13BE8F861}" type="presParOf" srcId="{25E7A08B-6A02-49D1-8C9D-FCE9C92A1AC5}" destId="{F2EA86B5-8AF6-40E0-BDDB-512587036C8B}"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450877-B8C0-4FE2-B6DB-B88F20C8574C}">
      <dsp:nvSpPr>
        <dsp:cNvPr id="0" name=""/>
        <dsp:cNvSpPr/>
      </dsp:nvSpPr>
      <dsp:spPr>
        <a:xfrm>
          <a:off x="0" y="4865"/>
          <a:ext cx="3143631" cy="688939"/>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7E5F84-64F2-4718-BACC-301BBCDC9D3A}">
      <dsp:nvSpPr>
        <dsp:cNvPr id="0" name=""/>
        <dsp:cNvSpPr/>
      </dsp:nvSpPr>
      <dsp:spPr>
        <a:xfrm>
          <a:off x="208404" y="159877"/>
          <a:ext cx="378916" cy="3789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E9CA6C-A0F7-4BE8-9B77-EE5C9EF005B7}">
      <dsp:nvSpPr>
        <dsp:cNvPr id="0" name=""/>
        <dsp:cNvSpPr/>
      </dsp:nvSpPr>
      <dsp:spPr>
        <a:xfrm>
          <a:off x="603743" y="71488"/>
          <a:ext cx="2001246" cy="528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4" tIns="59784" rIns="59784" bIns="59784" numCol="1" spcCol="1270" anchor="ctr" anchorCtr="0">
          <a:noAutofit/>
        </a:bodyPr>
        <a:lstStyle/>
        <a:p>
          <a:pPr marL="0" lvl="0" indent="0" algn="l" defTabSz="889000">
            <a:lnSpc>
              <a:spcPct val="100000"/>
            </a:lnSpc>
            <a:spcBef>
              <a:spcPct val="0"/>
            </a:spcBef>
            <a:spcAft>
              <a:spcPct val="35000"/>
            </a:spcAft>
            <a:buNone/>
          </a:pPr>
          <a:r>
            <a:rPr lang="sr-Latn-RS" sz="2000" kern="1200" dirty="0">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Početan problem</a:t>
          </a:r>
          <a:r>
            <a:rPr lang="en-US" sz="2000" kern="1200" dirty="0">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r>
            <a:rPr lang="en-US" sz="2000" kern="1200" dirty="0" err="1">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i</a:t>
          </a:r>
          <a:r>
            <a:rPr lang="en-US" sz="2000" kern="1200" dirty="0">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r>
            <a:rPr lang="en-US" sz="2000" kern="1200" dirty="0" err="1">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ideje</a:t>
          </a:r>
          <a:r>
            <a:rPr lang="en-US" sz="2000" kern="1200" dirty="0">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 </a:t>
          </a:r>
          <a:r>
            <a:rPr lang="en-US" sz="2000" kern="1200" dirty="0" err="1">
              <a:solidFill>
                <a:schemeClr val="bg2"/>
              </a:solidFill>
              <a:hlinkClick xmlns:r="http://schemas.openxmlformats.org/officeDocument/2006/relationships" r:id="" action="ppaction://hlinksldjump">
                <a:extLst>
                  <a:ext uri="{A12FA001-AC4F-418D-AE19-62706E023703}">
                    <ahyp:hlinkClr xmlns:ahyp="http://schemas.microsoft.com/office/drawing/2018/hyperlinkcolor" val="tx"/>
                  </a:ext>
                </a:extLst>
              </a:hlinkClick>
            </a:rPr>
            <a:t>realizacije</a:t>
          </a:r>
          <a:endParaRPr lang="en-US" sz="2000" kern="1200" dirty="0">
            <a:solidFill>
              <a:schemeClr val="bg2"/>
            </a:solidFill>
          </a:endParaRPr>
        </a:p>
      </dsp:txBody>
      <dsp:txXfrm>
        <a:off x="603743" y="71488"/>
        <a:ext cx="2001246" cy="528539"/>
      </dsp:txXfrm>
    </dsp:sp>
    <dsp:sp modelId="{B9A40EDB-694E-464C-8356-AEE8787842F2}">
      <dsp:nvSpPr>
        <dsp:cNvPr id="0" name=""/>
        <dsp:cNvSpPr/>
      </dsp:nvSpPr>
      <dsp:spPr>
        <a:xfrm>
          <a:off x="0" y="862105"/>
          <a:ext cx="3143631" cy="688939"/>
        </a:xfrm>
        <a:prstGeom prst="roundRect">
          <a:avLst>
            <a:gd name="adj" fmla="val 10000"/>
          </a:avLst>
        </a:prstGeom>
        <a:solidFill>
          <a:schemeClr val="accent5">
            <a:hueOff val="1420348"/>
            <a:satOff val="-9402"/>
            <a:lumOff val="-1634"/>
            <a:alphaOff val="0"/>
          </a:schemeClr>
        </a:solidFill>
        <a:ln>
          <a:noFill/>
        </a:ln>
        <a:effectLst/>
      </dsp:spPr>
      <dsp:style>
        <a:lnRef idx="0">
          <a:scrgbClr r="0" g="0" b="0"/>
        </a:lnRef>
        <a:fillRef idx="1">
          <a:scrgbClr r="0" g="0" b="0"/>
        </a:fillRef>
        <a:effectRef idx="0">
          <a:scrgbClr r="0" g="0" b="0"/>
        </a:effectRef>
        <a:fontRef idx="minor"/>
      </dsp:style>
    </dsp:sp>
    <dsp:sp modelId="{8B8D9FA1-74BB-4EA5-B65F-49B870DCE4EB}">
      <dsp:nvSpPr>
        <dsp:cNvPr id="0" name=""/>
        <dsp:cNvSpPr/>
      </dsp:nvSpPr>
      <dsp:spPr>
        <a:xfrm>
          <a:off x="208404" y="1017116"/>
          <a:ext cx="378916" cy="3789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8831D-960B-4D2D-A65E-513B92084C01}">
      <dsp:nvSpPr>
        <dsp:cNvPr id="0" name=""/>
        <dsp:cNvSpPr/>
      </dsp:nvSpPr>
      <dsp:spPr>
        <a:xfrm>
          <a:off x="795724" y="862105"/>
          <a:ext cx="2136212" cy="564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4" tIns="59784" rIns="59784" bIns="59784" numCol="1" spcCol="1270" anchor="ctr" anchorCtr="0">
          <a:noAutofit/>
        </a:bodyPr>
        <a:lstStyle/>
        <a:p>
          <a:pPr marL="0" lvl="0" indent="0" algn="l" defTabSz="977900">
            <a:lnSpc>
              <a:spcPct val="100000"/>
            </a:lnSpc>
            <a:spcBef>
              <a:spcPct val="0"/>
            </a:spcBef>
            <a:spcAft>
              <a:spcPct val="35000"/>
            </a:spcAft>
            <a:buNone/>
          </a:pPr>
          <a:endParaRPr lang="en-US" sz="2200" kern="1200" dirty="0">
            <a:solidFill>
              <a:schemeClr val="bg1"/>
            </a:solidFill>
          </a:endParaRPr>
        </a:p>
      </dsp:txBody>
      <dsp:txXfrm>
        <a:off x="795724" y="862105"/>
        <a:ext cx="2136212" cy="564884"/>
      </dsp:txXfrm>
    </dsp:sp>
    <dsp:sp modelId="{9DD6C5DE-B838-492F-B4A8-49E4DE8C5CF5}">
      <dsp:nvSpPr>
        <dsp:cNvPr id="0" name=""/>
        <dsp:cNvSpPr/>
      </dsp:nvSpPr>
      <dsp:spPr>
        <a:xfrm>
          <a:off x="0" y="1719345"/>
          <a:ext cx="3143631" cy="688939"/>
        </a:xfrm>
        <a:prstGeom prst="roundRect">
          <a:avLst>
            <a:gd name="adj" fmla="val 10000"/>
          </a:avLst>
        </a:prstGeom>
        <a:solidFill>
          <a:schemeClr val="accent5">
            <a:hueOff val="2840696"/>
            <a:satOff val="-18805"/>
            <a:lumOff val="-3268"/>
            <a:alphaOff val="0"/>
          </a:schemeClr>
        </a:solidFill>
        <a:ln>
          <a:noFill/>
        </a:ln>
        <a:effectLst/>
      </dsp:spPr>
      <dsp:style>
        <a:lnRef idx="0">
          <a:scrgbClr r="0" g="0" b="0"/>
        </a:lnRef>
        <a:fillRef idx="1">
          <a:scrgbClr r="0" g="0" b="0"/>
        </a:fillRef>
        <a:effectRef idx="0">
          <a:scrgbClr r="0" g="0" b="0"/>
        </a:effectRef>
        <a:fontRef idx="minor"/>
      </dsp:style>
    </dsp:sp>
    <dsp:sp modelId="{3CD2D8A7-CAF8-4A2F-A324-BDF8CFA66908}">
      <dsp:nvSpPr>
        <dsp:cNvPr id="0" name=""/>
        <dsp:cNvSpPr/>
      </dsp:nvSpPr>
      <dsp:spPr>
        <a:xfrm>
          <a:off x="208404" y="1874356"/>
          <a:ext cx="378916" cy="3789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A97BE5-E798-4AEE-9404-4E43192F5136}">
      <dsp:nvSpPr>
        <dsp:cNvPr id="0" name=""/>
        <dsp:cNvSpPr/>
      </dsp:nvSpPr>
      <dsp:spPr>
        <a:xfrm>
          <a:off x="795724" y="1719345"/>
          <a:ext cx="2136212" cy="564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4" tIns="59784" rIns="59784" bIns="59784" numCol="1" spcCol="1270" anchor="ctr" anchorCtr="0">
          <a:noAutofit/>
        </a:bodyPr>
        <a:lstStyle/>
        <a:p>
          <a:pPr marL="0" lvl="0" indent="0" algn="l" defTabSz="977900">
            <a:lnSpc>
              <a:spcPct val="100000"/>
            </a:lnSpc>
            <a:spcBef>
              <a:spcPct val="0"/>
            </a:spcBef>
            <a:spcAft>
              <a:spcPct val="35000"/>
            </a:spcAft>
            <a:buNone/>
          </a:pPr>
          <a:endParaRPr lang="en-US" sz="2200" kern="1200" dirty="0"/>
        </a:p>
      </dsp:txBody>
      <dsp:txXfrm>
        <a:off x="795724" y="1719345"/>
        <a:ext cx="2136212" cy="564884"/>
      </dsp:txXfrm>
    </dsp:sp>
    <dsp:sp modelId="{984F7435-4B4C-47D4-B03E-CC8917BDBDBB}">
      <dsp:nvSpPr>
        <dsp:cNvPr id="0" name=""/>
        <dsp:cNvSpPr/>
      </dsp:nvSpPr>
      <dsp:spPr>
        <a:xfrm>
          <a:off x="0" y="2576584"/>
          <a:ext cx="3143631" cy="688939"/>
        </a:xfrm>
        <a:prstGeom prst="roundRect">
          <a:avLst>
            <a:gd name="adj" fmla="val 10000"/>
          </a:avLst>
        </a:prstGeom>
        <a:solidFill>
          <a:schemeClr val="accent5">
            <a:hueOff val="4261045"/>
            <a:satOff val="-28207"/>
            <a:lumOff val="-4902"/>
            <a:alphaOff val="0"/>
          </a:schemeClr>
        </a:solidFill>
        <a:ln>
          <a:noFill/>
        </a:ln>
        <a:effectLst/>
      </dsp:spPr>
      <dsp:style>
        <a:lnRef idx="0">
          <a:scrgbClr r="0" g="0" b="0"/>
        </a:lnRef>
        <a:fillRef idx="1">
          <a:scrgbClr r="0" g="0" b="0"/>
        </a:fillRef>
        <a:effectRef idx="0">
          <a:scrgbClr r="0" g="0" b="0"/>
        </a:effectRef>
        <a:fontRef idx="minor"/>
      </dsp:style>
    </dsp:sp>
    <dsp:sp modelId="{D3271400-E9D7-4481-8E98-7952ACC542C2}">
      <dsp:nvSpPr>
        <dsp:cNvPr id="0" name=""/>
        <dsp:cNvSpPr/>
      </dsp:nvSpPr>
      <dsp:spPr>
        <a:xfrm>
          <a:off x="167564" y="2747916"/>
          <a:ext cx="378916" cy="378916"/>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EA86B5-8AF6-40E0-BDDB-512587036C8B}">
      <dsp:nvSpPr>
        <dsp:cNvPr id="0" name=""/>
        <dsp:cNvSpPr/>
      </dsp:nvSpPr>
      <dsp:spPr>
        <a:xfrm>
          <a:off x="719504" y="2576584"/>
          <a:ext cx="2288652" cy="5648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784" tIns="59784" rIns="59784" bIns="59784" numCol="1" spcCol="1270" anchor="ctr" anchorCtr="0">
          <a:noAutofit/>
        </a:bodyPr>
        <a:lstStyle/>
        <a:p>
          <a:pPr marL="0" lvl="0" indent="0" algn="l" defTabSz="889000">
            <a:lnSpc>
              <a:spcPct val="100000"/>
            </a:lnSpc>
            <a:spcBef>
              <a:spcPct val="0"/>
            </a:spcBef>
            <a:spcAft>
              <a:spcPct val="35000"/>
            </a:spcAft>
            <a:buNone/>
          </a:pPr>
          <a:endParaRPr lang="en-US" sz="2000" kern="1200" dirty="0">
            <a:solidFill>
              <a:schemeClr val="bg1"/>
            </a:solidFill>
          </a:endParaRPr>
        </a:p>
      </dsp:txBody>
      <dsp:txXfrm>
        <a:off x="719504" y="2576584"/>
        <a:ext cx="2288652" cy="5648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2/1/2023</a:t>
            </a:fld>
            <a:endParaRPr lang="en-US" dirty="0"/>
          </a:p>
        </p:txBody>
      </p:sp>
      <p:sp>
        <p:nvSpPr>
          <p:cNvPr id="4" name="Footer Placeholder 3">
            <a:extLst>
              <a:ext uri="{FF2B5EF4-FFF2-40B4-BE49-F238E27FC236}">
                <a16:creationId xmlns:a16="http://schemas.microsoft.com/office/drawing/2014/main"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Dobar</a:t>
            </a:r>
            <a:r>
              <a:rPr lang="en-US" dirty="0"/>
              <a:t> dan, mi </a:t>
            </a:r>
            <a:r>
              <a:rPr lang="en-US" dirty="0" err="1"/>
              <a:t>smo</a:t>
            </a:r>
            <a:r>
              <a:rPr lang="en-US" dirty="0"/>
              <a:t> </a:t>
            </a:r>
            <a:r>
              <a:rPr lang="en-US" dirty="0" err="1"/>
              <a:t>danas</a:t>
            </a:r>
            <a:r>
              <a:rPr lang="en-US" dirty="0"/>
              <a:t> </a:t>
            </a:r>
            <a:r>
              <a:rPr lang="en-US" dirty="0" err="1"/>
              <a:t>ovde</a:t>
            </a:r>
            <a:r>
              <a:rPr lang="en-US" dirty="0"/>
              <a:t> </a:t>
            </a:r>
            <a:r>
              <a:rPr lang="en-US" dirty="0" err="1"/>
              <a:t>kako</a:t>
            </a:r>
            <a:r>
              <a:rPr lang="en-US" dirty="0"/>
              <a:t> bi </a:t>
            </a:r>
            <a:r>
              <a:rPr lang="en-US" dirty="0" err="1"/>
              <a:t>vam</a:t>
            </a:r>
            <a:r>
              <a:rPr lang="en-US" dirty="0"/>
              <a:t> </a:t>
            </a:r>
            <a:r>
              <a:rPr lang="en-US" dirty="0" err="1"/>
              <a:t>prezentovali</a:t>
            </a:r>
            <a:r>
              <a:rPr lang="en-US" dirty="0"/>
              <a:t> </a:t>
            </a:r>
            <a:r>
              <a:rPr lang="en-US" dirty="0" err="1"/>
              <a:t>nas</a:t>
            </a:r>
            <a:r>
              <a:rPr lang="en-US" dirty="0"/>
              <a:t> </a:t>
            </a:r>
            <a:r>
              <a:rPr lang="en-US" dirty="0" err="1"/>
              <a:t>projekat</a:t>
            </a:r>
            <a:r>
              <a:rPr lang="en-US" dirty="0"/>
              <a:t> </a:t>
            </a:r>
            <a:r>
              <a:rPr lang="en-US" dirty="0" err="1"/>
              <a:t>na</a:t>
            </a:r>
            <a:r>
              <a:rPr lang="en-US" dirty="0"/>
              <a:t> </a:t>
            </a:r>
            <a:r>
              <a:rPr lang="en-US" dirty="0" err="1"/>
              <a:t>temu</a:t>
            </a:r>
            <a:r>
              <a:rPr lang="en-US" dirty="0"/>
              <a:t> </a:t>
            </a:r>
            <a:r>
              <a:rPr lang="en-US" dirty="0" err="1"/>
              <a:t>Sistem</a:t>
            </a:r>
            <a:r>
              <a:rPr lang="en-US" dirty="0"/>
              <a:t> za </a:t>
            </a:r>
            <a:r>
              <a:rPr lang="en-US" dirty="0" err="1"/>
              <a:t>zastitu</a:t>
            </a:r>
            <a:r>
              <a:rPr lang="en-US" dirty="0"/>
              <a:t> </a:t>
            </a:r>
            <a:r>
              <a:rPr lang="en-US" dirty="0" err="1"/>
              <a:t>i</a:t>
            </a:r>
            <a:r>
              <a:rPr lang="en-US" dirty="0"/>
              <a:t> </a:t>
            </a:r>
            <a:r>
              <a:rPr lang="en-US" dirty="0" err="1"/>
              <a:t>automatizaciju</a:t>
            </a:r>
            <a:r>
              <a:rPr lang="en-US" dirty="0"/>
              <a:t> </a:t>
            </a:r>
            <a:r>
              <a:rPr lang="en-US" dirty="0" err="1"/>
              <a:t>staklenika</a:t>
            </a:r>
            <a:r>
              <a:rPr lang="en-US" dirty="0"/>
              <a:t>, a MI koji </a:t>
            </a:r>
            <a:r>
              <a:rPr lang="en-US" dirty="0" err="1"/>
              <a:t>prezentujemo</a:t>
            </a:r>
            <a:r>
              <a:rPr lang="en-US" dirty="0"/>
              <a:t> </a:t>
            </a:r>
            <a:r>
              <a:rPr lang="en-US" dirty="0" err="1"/>
              <a:t>jesmo</a:t>
            </a:r>
            <a:r>
              <a:rPr lang="en-US" dirty="0"/>
              <a:t> NAVEDI.</a:t>
            </a:r>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Na slajdu su prikazana 2 stanja koja GLCD poseduje kada se i fizički realizuju na samoj komponenti preko koda.</a:t>
            </a:r>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3869876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spcAft>
                <a:spcPts val="600"/>
              </a:spcAft>
            </a:pPr>
            <a:r>
              <a:rPr lang="sr-Latn-RS" sz="1800" dirty="0">
                <a:effectLst/>
                <a:latin typeface="Times New Roman" panose="02020603050405020304" pitchFamily="18" charset="0"/>
                <a:ea typeface="Times New Roman" panose="02020603050405020304" pitchFamily="18" charset="0"/>
              </a:rPr>
              <a:t>Dodatno je iskorišćen pin RF6 kao taster za ispis trenutne temperature u stakleniku. </a:t>
            </a:r>
            <a:endParaRPr lang="en-US" sz="1800" dirty="0">
              <a:effectLst/>
              <a:latin typeface="Times New Roman" panose="02020603050405020304" pitchFamily="18" charset="0"/>
              <a:ea typeface="Times New Roman" panose="02020603050405020304" pitchFamily="18" charset="0"/>
            </a:endParaRPr>
          </a:p>
          <a:p>
            <a:endParaRPr lang="en-US" dirty="0"/>
          </a:p>
          <a:p>
            <a:r>
              <a:rPr lang="en-US" dirty="0"/>
              <a:t>SERVO</a:t>
            </a:r>
            <a:br>
              <a:rPr lang="en-US" dirty="0"/>
            </a:br>
            <a:br>
              <a:rPr lang="en-US" dirty="0"/>
            </a:br>
            <a:r>
              <a:rPr lang="en-US" dirty="0"/>
              <a:t>FOTO</a:t>
            </a:r>
          </a:p>
          <a:p>
            <a:br>
              <a:rPr lang="en-US" dirty="0"/>
            </a:br>
            <a:r>
              <a:rPr lang="en-US" dirty="0"/>
              <a:t>LM</a:t>
            </a:r>
            <a:br>
              <a:rPr lang="en-US" dirty="0"/>
            </a:br>
            <a:endParaRPr lang="en-US" dirty="0"/>
          </a:p>
          <a:p>
            <a:r>
              <a:rPr lang="en-US" dirty="0"/>
              <a:t>BUZZER</a:t>
            </a:r>
          </a:p>
          <a:p>
            <a:endParaRPr lang="en-US" dirty="0"/>
          </a:p>
          <a:p>
            <a:r>
              <a:rPr lang="en-US" dirty="0"/>
              <a:t>PIR</a:t>
            </a:r>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25544478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Times New Roman" panose="02020603050405020304" pitchFamily="18" charset="0"/>
                <a:ea typeface="Times New Roman" panose="02020603050405020304" pitchFamily="18" charset="0"/>
              </a:rPr>
              <a:t>Problem na koji smo naleteli prilikom samog </a:t>
            </a:r>
            <a:r>
              <a:rPr lang="sr-Latn-RS" sz="1800" dirty="0" err="1">
                <a:effectLst/>
                <a:latin typeface="Times New Roman" panose="02020603050405020304" pitchFamily="18" charset="0"/>
                <a:ea typeface="Times New Roman" panose="02020603050405020304" pitchFamily="18" charset="0"/>
              </a:rPr>
              <a:t>iscrtavanja</a:t>
            </a:r>
            <a:r>
              <a:rPr lang="sr-Latn-RS" sz="1800" dirty="0">
                <a:effectLst/>
                <a:latin typeface="Times New Roman" panose="02020603050405020304" pitchFamily="18" charset="0"/>
                <a:ea typeface="Times New Roman" panose="02020603050405020304" pitchFamily="18" charset="0"/>
              </a:rPr>
              <a:t> grafika na </a:t>
            </a:r>
            <a:r>
              <a:rPr lang="sr-Latn-RS" sz="1800" i="1" dirty="0">
                <a:effectLst/>
                <a:latin typeface="Times New Roman" panose="02020603050405020304" pitchFamily="18" charset="0"/>
                <a:ea typeface="Times New Roman" panose="02020603050405020304" pitchFamily="18" charset="0"/>
              </a:rPr>
              <a:t>GLDC</a:t>
            </a:r>
            <a:r>
              <a:rPr lang="sr-Latn-RS" sz="1800" dirty="0">
                <a:effectLst/>
                <a:latin typeface="Times New Roman" panose="02020603050405020304" pitchFamily="18" charset="0"/>
                <a:ea typeface="Times New Roman" panose="02020603050405020304" pitchFamily="18" charset="0"/>
              </a:rPr>
              <a:t>-u jeste to što </a:t>
            </a:r>
            <a:r>
              <a:rPr lang="sr-Latn-RS" sz="1800" i="1" dirty="0">
                <a:effectLst/>
                <a:latin typeface="Times New Roman" panose="02020603050405020304" pitchFamily="18" charset="0"/>
                <a:ea typeface="Times New Roman" panose="02020603050405020304" pitchFamily="18" charset="0"/>
              </a:rPr>
              <a:t>A/D</a:t>
            </a:r>
            <a:r>
              <a:rPr lang="sr-Latn-RS" sz="1800" dirty="0">
                <a:effectLst/>
                <a:latin typeface="Times New Roman" panose="02020603050405020304" pitchFamily="18" charset="0"/>
                <a:ea typeface="Times New Roman" panose="02020603050405020304" pitchFamily="18" charset="0"/>
              </a:rPr>
              <a:t> </a:t>
            </a:r>
            <a:r>
              <a:rPr lang="sr-Latn-RS" sz="1800" dirty="0" err="1">
                <a:effectLst/>
                <a:latin typeface="Times New Roman" panose="02020603050405020304" pitchFamily="18" charset="0"/>
                <a:ea typeface="Times New Roman" panose="02020603050405020304" pitchFamily="18" charset="0"/>
              </a:rPr>
              <a:t>konvertor</a:t>
            </a:r>
            <a:r>
              <a:rPr lang="sr-Latn-RS" sz="1800" dirty="0">
                <a:effectLst/>
                <a:latin typeface="Times New Roman" panose="02020603050405020304" pitchFamily="18" charset="0"/>
                <a:ea typeface="Times New Roman" panose="02020603050405020304" pitchFamily="18" charset="0"/>
              </a:rPr>
              <a:t> jako brzo vrši konverziju </a:t>
            </a:r>
            <a:r>
              <a:rPr lang="sr-Latn-RS" sz="1800" dirty="0" err="1">
                <a:effectLst/>
                <a:latin typeface="Times New Roman" panose="02020603050405020304" pitchFamily="18" charset="0"/>
                <a:ea typeface="Times New Roman" panose="02020603050405020304" pitchFamily="18" charset="0"/>
              </a:rPr>
              <a:t>odbiraka</a:t>
            </a:r>
            <a:r>
              <a:rPr lang="sr-Latn-RS" sz="1800" dirty="0">
                <a:effectLst/>
                <a:latin typeface="Times New Roman" panose="02020603050405020304" pitchFamily="18" charset="0"/>
                <a:ea typeface="Times New Roman" panose="02020603050405020304" pitchFamily="18" charset="0"/>
              </a:rPr>
              <a:t>, što nije u skladu sa realnim promenama temperature koje su u realnosti dosta spore. </a:t>
            </a:r>
            <a:endParaRPr lang="sr-Latn-RS" sz="1800" dirty="0">
              <a:effectLst/>
              <a:latin typeface="Times New Roman" panose="02020603050405020304" pitchFamily="18" charset="0"/>
              <a:ea typeface="SimSun" panose="02010600030101010101" pitchFamily="2" charset="-122"/>
            </a:endParaRPr>
          </a:p>
          <a:p>
            <a:pPr marL="0" indent="0">
              <a:buNone/>
            </a:pPr>
            <a:endParaRPr lang="sr-Latn-RS" sz="1800" dirty="0">
              <a:effectLst/>
              <a:latin typeface="Times New Roman" panose="02020603050405020304" pitchFamily="18" charset="0"/>
              <a:ea typeface="SimSun" panose="02010600030101010101" pitchFamily="2" charset="-122"/>
            </a:endParaRPr>
          </a:p>
          <a:p>
            <a:pPr marL="0" indent="0">
              <a:buNone/>
            </a:pPr>
            <a:r>
              <a:rPr lang="sr-Latn-RS" sz="1800" dirty="0">
                <a:effectLst/>
                <a:latin typeface="Times New Roman" panose="02020603050405020304" pitchFamily="18" charset="0"/>
                <a:ea typeface="SimSun" panose="02010600030101010101" pitchFamily="2" charset="-122"/>
              </a:rPr>
              <a:t>Zbog nedostatka slobodnih pinova na </a:t>
            </a:r>
            <a:r>
              <a:rPr lang="sr-Latn-RS" sz="1800" dirty="0" err="1">
                <a:effectLst/>
                <a:latin typeface="Times New Roman" panose="02020603050405020304" pitchFamily="18" charset="0"/>
                <a:ea typeface="SimSun" panose="02010600030101010101" pitchFamily="2" charset="-122"/>
              </a:rPr>
              <a:t>mikrokotroleru</a:t>
            </a:r>
            <a:r>
              <a:rPr lang="sr-Latn-RS" sz="1800" dirty="0">
                <a:effectLst/>
                <a:latin typeface="Times New Roman" panose="02020603050405020304" pitchFamily="18" charset="0"/>
                <a:ea typeface="SimSun" panose="02010600030101010101" pitchFamily="2" charset="-122"/>
              </a:rPr>
              <a:t>, nismo mogli dodatno da unapredimo naš uređaj. </a:t>
            </a:r>
          </a:p>
          <a:p>
            <a:pPr marL="0" indent="0">
              <a:buNone/>
            </a:pPr>
            <a:endParaRPr lang="sr-Latn-RS" sz="1800" dirty="0">
              <a:effectLst/>
              <a:latin typeface="Times New Roman" panose="02020603050405020304" pitchFamily="18" charset="0"/>
              <a:ea typeface="SimSun" panose="02010600030101010101" pitchFamily="2" charset="-122"/>
            </a:endParaRPr>
          </a:p>
          <a:p>
            <a:pPr marL="0" indent="0">
              <a:buNone/>
            </a:pPr>
            <a:r>
              <a:rPr lang="sr-Latn-RS" sz="1800" dirty="0">
                <a:effectLst/>
                <a:latin typeface="Times New Roman" panose="02020603050405020304" pitchFamily="18" charset="0"/>
                <a:ea typeface="SimSun" panose="02010600030101010101" pitchFamily="2" charset="-122"/>
              </a:rPr>
              <a:t>Jedno od unapređenja našeg sistema moglo bi biti u vidu dodavanja neke vrste privremenog rashlađivanja prostorije nakon detektovanja kritične temperature. Time bismo omogućili korisniku da u slučaju da ne vidi obaveštenje ili da nije u blizini dodatno vreme reagovanja. </a:t>
            </a:r>
          </a:p>
          <a:p>
            <a:pPr marL="0" indent="0">
              <a:buNone/>
            </a:pPr>
            <a:endParaRPr lang="sr-Latn-R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Times New Roman" panose="02020603050405020304" pitchFamily="18" charset="0"/>
                <a:ea typeface="Times New Roman" panose="02020603050405020304" pitchFamily="18" charset="0"/>
              </a:rPr>
              <a:t>Najbolju meru zaštite bismo dobili dodavanjem senzora za skeniranje otiska prsta, čime bismo u još većoj meri smanjili šanse upada ili krađe. </a:t>
            </a:r>
            <a:endParaRPr lang="en-US" sz="1800" dirty="0">
              <a:effectLst/>
              <a:latin typeface="Times New Roman" panose="02020603050405020304" pitchFamily="18" charset="0"/>
              <a:ea typeface="Times New Roman" panose="02020603050405020304" pitchFamily="18" charset="0"/>
            </a:endParaRPr>
          </a:p>
          <a:p>
            <a:pPr marL="0" indent="0">
              <a:buNone/>
            </a:pPr>
            <a:endParaRPr lang="sr-Latn-RS" dirty="0"/>
          </a:p>
          <a:p>
            <a:pPr marL="0" indent="0">
              <a:buNone/>
            </a:pPr>
            <a:r>
              <a:rPr lang="sr-Latn-RS" sz="1800" dirty="0">
                <a:effectLst/>
                <a:latin typeface="Times New Roman" panose="02020603050405020304" pitchFamily="18" charset="0"/>
                <a:ea typeface="SimSun" panose="02010600030101010101" pitchFamily="2" charset="-122"/>
              </a:rPr>
              <a:t>Još jedna velika mana sistema jeste to što kada je korisnik u prostoriji potrebno mu je da su vrata otvorena zbog navodnjavanja, unošenja/iznošenja đubriva, zemlje, biljaka, saksija… Ovo uzrokuje da se prostorija u tom periodu hladi, a takođe je staklenik izložen riziku neprimetnog ulaska životinja koji bi eventualno bio primećen tek pri aktivaciji PIR-a. Idealno rešenje bi bilo kada bi se vrata otvarala na senzor blizine čoveka kako bi ga detektovala i otvorila/zatvorila se svaki put kada bi on trebao da unese ili iznese nešto. </a:t>
            </a:r>
            <a:endParaRPr lang="en-US" sz="1800" dirty="0">
              <a:effectLst/>
              <a:latin typeface="Times New Roman" panose="02020603050405020304" pitchFamily="18" charset="0"/>
              <a:ea typeface="SimSun" panose="02010600030101010101" pitchFamily="2" charset="-122"/>
            </a:endParaRPr>
          </a:p>
          <a:p>
            <a:pPr marL="0" indent="0">
              <a:buNone/>
            </a:pPr>
            <a:endParaRPr lang="en-US" sz="1800" dirty="0">
              <a:effectLst/>
              <a:latin typeface="Times New Roman" panose="02020603050405020304" pitchFamily="18" charset="0"/>
              <a:ea typeface="SimSun" panose="02010600030101010101" pitchFamily="2" charset="-122"/>
            </a:endParaRPr>
          </a:p>
          <a:p>
            <a:r>
              <a:rPr lang="en-US" dirty="0"/>
              <a:t>SERVO</a:t>
            </a:r>
            <a:br>
              <a:rPr lang="en-US" dirty="0"/>
            </a:br>
            <a:br>
              <a:rPr lang="en-US" dirty="0"/>
            </a:br>
            <a:r>
              <a:rPr lang="en-US" dirty="0"/>
              <a:t>FOTO</a:t>
            </a:r>
          </a:p>
          <a:p>
            <a:br>
              <a:rPr lang="en-US" dirty="0"/>
            </a:br>
            <a:r>
              <a:rPr lang="en-US" dirty="0"/>
              <a:t>LM</a:t>
            </a:r>
            <a:br>
              <a:rPr lang="en-US" dirty="0"/>
            </a:br>
            <a:endParaRPr lang="en-US" dirty="0"/>
          </a:p>
          <a:p>
            <a:r>
              <a:rPr lang="en-US" dirty="0"/>
              <a:t>BUZZER</a:t>
            </a:r>
          </a:p>
          <a:p>
            <a:endParaRPr lang="en-US" dirty="0"/>
          </a:p>
          <a:p>
            <a:r>
              <a:rPr lang="en-US" dirty="0"/>
              <a:t>PIR</a:t>
            </a:r>
            <a:endParaRPr lang="en-150" dirty="0"/>
          </a:p>
          <a:p>
            <a:pPr marL="0" indent="0">
              <a:buNone/>
            </a:pPr>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1361659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Times New Roman" panose="02020603050405020304" pitchFamily="18" charset="0"/>
                <a:ea typeface="SimSun" panose="02010600030101010101" pitchFamily="2" charset="-122"/>
              </a:rPr>
              <a:t>Obzirom da se svaka prostorija razlikuje, veoma je bitno napraviti i uređaj koji nema fiksne vrednosti, nego je omogućena upravo ovakva sloboda korisniku da samostalno podesi pri kojim vrednostima želi da dolazi do očitavanja, ali naravno, i da podesi svoje šifre što lakše.</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Times New Roman" panose="02020603050405020304" pitchFamily="18" charset="0"/>
                <a:ea typeface="Times New Roman" panose="02020603050405020304" pitchFamily="18" charset="0"/>
              </a:rPr>
              <a:t>Osim uvedene dodatne mere zaštite, projekat ima osvrt i na očuvanje energije, kao i automatizaciju procesa, što postaju sve važniji faktori izrade uređaja. </a:t>
            </a:r>
            <a:endParaRPr lang="en-US" sz="1800" dirty="0">
              <a:effectLst/>
              <a:latin typeface="Times New Roman" panose="02020603050405020304" pitchFamily="18" charset="0"/>
              <a:ea typeface="Times New Roman" panose="02020603050405020304" pitchFamily="18" charset="0"/>
            </a:endParaRPr>
          </a:p>
          <a:p>
            <a:endParaRPr lang="sr-Latn-RS" dirty="0"/>
          </a:p>
          <a:p>
            <a:endParaRPr lang="sr-Latn-RS" dirty="0"/>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000" dirty="0">
                <a:effectLst/>
                <a:latin typeface="Times New Roman" panose="02020603050405020304" pitchFamily="18" charset="0"/>
                <a:ea typeface="SimSun" panose="02010600030101010101" pitchFamily="2" charset="-122"/>
              </a:rPr>
              <a:t>Izrađeni projekat potpuno odgovara unapred postavljenim ciljevima koje treba da ispuni, i ima zadovoljavajuću funkcionalnost.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sr-Latn-RS" sz="10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sr-Latn-RS" sz="1200" dirty="0">
                <a:effectLst/>
                <a:latin typeface="Times New Roman" panose="02020603050405020304" pitchFamily="18" charset="0"/>
                <a:ea typeface="SimSun" panose="02010600030101010101" pitchFamily="2" charset="-122"/>
              </a:rPr>
              <a:t>Projekat, u stanju kakav je trenutno, zadovoljava opšte potrebe jednog bezbednosnog sistema, i zahteve predviđene projektom. Čak i pored navedenih mana, koje se mogu korigovati, verujemo da bi naš uređaj dosta pomogao čoveku koji se bavi proizvodnjom biljaka u stakleniku da sačuva svoje proizvode i da mirnije spava.</a:t>
            </a:r>
            <a:endParaRPr lang="en-150" dirty="0"/>
          </a:p>
          <a:p>
            <a:endParaRPr lang="en-US" dirty="0"/>
          </a:p>
          <a:p>
            <a:r>
              <a:rPr lang="en-US" dirty="0"/>
              <a:t>SERVO</a:t>
            </a:r>
            <a:br>
              <a:rPr lang="en-US" dirty="0"/>
            </a:br>
            <a:br>
              <a:rPr lang="en-US" dirty="0"/>
            </a:br>
            <a:r>
              <a:rPr lang="en-US" dirty="0"/>
              <a:t>FOTO</a:t>
            </a:r>
          </a:p>
          <a:p>
            <a:br>
              <a:rPr lang="en-US" dirty="0"/>
            </a:br>
            <a:r>
              <a:rPr lang="en-US" dirty="0"/>
              <a:t>LM</a:t>
            </a:r>
            <a:br>
              <a:rPr lang="en-US" dirty="0"/>
            </a:br>
            <a:endParaRPr lang="en-US" dirty="0"/>
          </a:p>
          <a:p>
            <a:r>
              <a:rPr lang="en-US" dirty="0"/>
              <a:t>BUZZER</a:t>
            </a:r>
          </a:p>
          <a:p>
            <a:endParaRPr lang="en-US" dirty="0"/>
          </a:p>
          <a:p>
            <a:r>
              <a:rPr lang="en-US" dirty="0"/>
              <a:t>PIR</a:t>
            </a:r>
            <a:endParaRPr lang="en-150" dirty="0"/>
          </a:p>
          <a:p>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693094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Prilikom realizacije ovog projekta smo prošli kroz nekoliko etapa kako bi stigli do konačnog proizvoda, a te etape su</a:t>
            </a:r>
            <a:r>
              <a:rPr lang="en-US" dirty="0"/>
              <a:t>:</a:t>
            </a:r>
          </a:p>
          <a:p>
            <a:pPr marL="171450" indent="-171450">
              <a:buFontTx/>
              <a:buChar char="-"/>
            </a:pPr>
            <a:r>
              <a:rPr lang="en-US" dirty="0" err="1"/>
              <a:t>Pocetan</a:t>
            </a:r>
            <a:r>
              <a:rPr lang="en-US" dirty="0"/>
              <a:t> problem </a:t>
            </a:r>
            <a:r>
              <a:rPr lang="en-US" dirty="0" err="1"/>
              <a:t>i</a:t>
            </a:r>
            <a:r>
              <a:rPr lang="en-US" dirty="0"/>
              <a:t> </a:t>
            </a:r>
            <a:r>
              <a:rPr lang="en-US" dirty="0" err="1"/>
              <a:t>ideje</a:t>
            </a:r>
            <a:r>
              <a:rPr lang="en-US" dirty="0"/>
              <a:t> </a:t>
            </a:r>
            <a:r>
              <a:rPr lang="en-US" dirty="0" err="1"/>
              <a:t>realizacije</a:t>
            </a:r>
            <a:r>
              <a:rPr lang="en-US" dirty="0"/>
              <a:t> - </a:t>
            </a:r>
            <a:r>
              <a:rPr lang="en-US" dirty="0" err="1"/>
              <a:t>Gde</a:t>
            </a:r>
            <a:r>
              <a:rPr lang="en-US" dirty="0"/>
              <a:t> </a:t>
            </a:r>
            <a:r>
              <a:rPr lang="en-US" dirty="0" err="1"/>
              <a:t>smo</a:t>
            </a:r>
            <a:r>
              <a:rPr lang="en-US" dirty="0"/>
              <a:t> </a:t>
            </a:r>
            <a:r>
              <a:rPr lang="en-US" dirty="0" err="1"/>
              <a:t>na</a:t>
            </a:r>
            <a:r>
              <a:rPr lang="en-US" dirty="0"/>
              <a:t> </a:t>
            </a:r>
            <a:r>
              <a:rPr lang="en-US" dirty="0" err="1"/>
              <a:t>osnovu</a:t>
            </a:r>
            <a:r>
              <a:rPr lang="en-US" dirty="0"/>
              <a:t> </a:t>
            </a:r>
            <a:r>
              <a:rPr lang="en-US" dirty="0" err="1"/>
              <a:t>dobijenog</a:t>
            </a:r>
            <a:r>
              <a:rPr lang="en-US" dirty="0"/>
              <a:t> </a:t>
            </a:r>
            <a:r>
              <a:rPr lang="en-US" dirty="0" err="1"/>
              <a:t>zadatka</a:t>
            </a:r>
            <a:r>
              <a:rPr lang="en-US" dirty="0"/>
              <a:t> </a:t>
            </a:r>
            <a:r>
              <a:rPr lang="en-US" dirty="0" err="1"/>
              <a:t>dosli</a:t>
            </a:r>
            <a:r>
              <a:rPr lang="en-US" dirty="0"/>
              <a:t> </a:t>
            </a:r>
            <a:r>
              <a:rPr lang="en-US" dirty="0" err="1"/>
              <a:t>na</a:t>
            </a:r>
            <a:r>
              <a:rPr lang="en-US" dirty="0"/>
              <a:t> </a:t>
            </a:r>
            <a:r>
              <a:rPr lang="en-US" dirty="0" err="1"/>
              <a:t>ideju</a:t>
            </a:r>
            <a:r>
              <a:rPr lang="en-US" dirty="0"/>
              <a:t> </a:t>
            </a:r>
            <a:r>
              <a:rPr lang="en-US" dirty="0" err="1"/>
              <a:t>projekta</a:t>
            </a:r>
            <a:endParaRPr lang="en-US" dirty="0"/>
          </a:p>
          <a:p>
            <a:pPr marL="171450" indent="-171450">
              <a:buFontTx/>
              <a:buChar char="-"/>
            </a:pPr>
            <a:r>
              <a:rPr lang="en-US" dirty="0" err="1"/>
              <a:t>Koriscene</a:t>
            </a:r>
            <a:r>
              <a:rPr lang="en-US" dirty="0"/>
              <a:t> </a:t>
            </a:r>
            <a:r>
              <a:rPr lang="en-US" dirty="0" err="1"/>
              <a:t>komponente</a:t>
            </a:r>
            <a:r>
              <a:rPr lang="en-US" dirty="0"/>
              <a:t> </a:t>
            </a:r>
            <a:r>
              <a:rPr lang="en-US" dirty="0" err="1"/>
              <a:t>i</a:t>
            </a:r>
            <a:r>
              <a:rPr lang="en-US" dirty="0"/>
              <a:t> </a:t>
            </a:r>
            <a:r>
              <a:rPr lang="en-US" dirty="0" err="1"/>
              <a:t>uart</a:t>
            </a:r>
            <a:r>
              <a:rPr lang="en-US" dirty="0"/>
              <a:t> - </a:t>
            </a:r>
            <a:r>
              <a:rPr lang="en-US" dirty="0" err="1"/>
              <a:t>Gde</a:t>
            </a:r>
            <a:r>
              <a:rPr lang="en-US" dirty="0"/>
              <a:t> </a:t>
            </a:r>
            <a:r>
              <a:rPr lang="en-US" dirty="0" err="1"/>
              <a:t>smo</a:t>
            </a:r>
            <a:r>
              <a:rPr lang="en-US" dirty="0"/>
              <a:t> </a:t>
            </a:r>
            <a:r>
              <a:rPr lang="en-US" dirty="0" err="1"/>
              <a:t>tacno</a:t>
            </a:r>
            <a:r>
              <a:rPr lang="en-US" dirty="0"/>
              <a:t> </a:t>
            </a:r>
            <a:r>
              <a:rPr lang="en-US" dirty="0" err="1"/>
              <a:t>definisali</a:t>
            </a:r>
            <a:r>
              <a:rPr lang="en-US" dirty="0"/>
              <a:t> </a:t>
            </a:r>
            <a:r>
              <a:rPr lang="en-US" dirty="0" err="1"/>
              <a:t>koje</a:t>
            </a:r>
            <a:r>
              <a:rPr lang="en-US" dirty="0"/>
              <a:t> </a:t>
            </a:r>
            <a:r>
              <a:rPr lang="en-US" dirty="0" err="1"/>
              <a:t>senzore</a:t>
            </a:r>
            <a:r>
              <a:rPr lang="en-US" dirty="0"/>
              <a:t> </a:t>
            </a:r>
            <a:r>
              <a:rPr lang="en-US" dirty="0" err="1"/>
              <a:t>i</a:t>
            </a:r>
            <a:r>
              <a:rPr lang="en-US" dirty="0"/>
              <a:t> </a:t>
            </a:r>
            <a:r>
              <a:rPr lang="en-US" dirty="0" err="1"/>
              <a:t>aktuatore</a:t>
            </a:r>
            <a:r>
              <a:rPr lang="en-US" dirty="0"/>
              <a:t> </a:t>
            </a:r>
            <a:r>
              <a:rPr lang="en-US" dirty="0" err="1"/>
              <a:t>cemo</a:t>
            </a:r>
            <a:r>
              <a:rPr lang="en-US" dirty="0"/>
              <a:t> </a:t>
            </a:r>
            <a:r>
              <a:rPr lang="en-US" dirty="0" err="1"/>
              <a:t>koristiti</a:t>
            </a:r>
            <a:r>
              <a:rPr lang="en-US" dirty="0"/>
              <a:t> </a:t>
            </a:r>
            <a:r>
              <a:rPr lang="en-US" dirty="0" err="1"/>
              <a:t>prilikom</a:t>
            </a:r>
            <a:r>
              <a:rPr lang="en-US" dirty="0"/>
              <a:t> </a:t>
            </a:r>
            <a:r>
              <a:rPr lang="en-US" dirty="0" err="1"/>
              <a:t>izrade</a:t>
            </a:r>
            <a:r>
              <a:rPr lang="en-US" dirty="0"/>
              <a:t> </a:t>
            </a:r>
            <a:r>
              <a:rPr lang="en-US" dirty="0" err="1"/>
              <a:t>projekta</a:t>
            </a:r>
            <a:endParaRPr lang="en-US" dirty="0"/>
          </a:p>
          <a:p>
            <a:pPr marL="171450" indent="-171450">
              <a:buFontTx/>
              <a:buChar char="-"/>
            </a:pPr>
            <a:r>
              <a:rPr lang="en-US" dirty="0" err="1"/>
              <a:t>Algoritam</a:t>
            </a:r>
            <a:r>
              <a:rPr lang="en-US" dirty="0"/>
              <a:t> </a:t>
            </a:r>
            <a:r>
              <a:rPr lang="en-US" dirty="0" err="1"/>
              <a:t>rada</a:t>
            </a:r>
            <a:r>
              <a:rPr lang="en-US" dirty="0"/>
              <a:t> - </a:t>
            </a:r>
            <a:r>
              <a:rPr lang="en-US" dirty="0" err="1"/>
              <a:t>Gde</a:t>
            </a:r>
            <a:r>
              <a:rPr lang="en-US" dirty="0"/>
              <a:t> </a:t>
            </a:r>
            <a:r>
              <a:rPr lang="en-US" dirty="0" err="1"/>
              <a:t>smo</a:t>
            </a:r>
            <a:r>
              <a:rPr lang="en-US" dirty="0"/>
              <a:t> </a:t>
            </a:r>
            <a:r>
              <a:rPr lang="en-US" dirty="0" err="1"/>
              <a:t>definisali</a:t>
            </a:r>
            <a:r>
              <a:rPr lang="en-US" dirty="0"/>
              <a:t> </a:t>
            </a:r>
            <a:r>
              <a:rPr lang="en-US" dirty="0" err="1"/>
              <a:t>uslove</a:t>
            </a:r>
            <a:r>
              <a:rPr lang="en-US" dirty="0"/>
              <a:t> </a:t>
            </a:r>
            <a:r>
              <a:rPr lang="en-US" dirty="0" err="1"/>
              <a:t>i</a:t>
            </a:r>
            <a:r>
              <a:rPr lang="en-US" dirty="0"/>
              <a:t> </a:t>
            </a:r>
            <a:r>
              <a:rPr lang="en-US" dirty="0" err="1"/>
              <a:t>redosled</a:t>
            </a:r>
            <a:r>
              <a:rPr lang="en-US" dirty="0"/>
              <a:t> </a:t>
            </a:r>
            <a:r>
              <a:rPr lang="en-US" dirty="0" err="1"/>
              <a:t>kojim</a:t>
            </a:r>
            <a:r>
              <a:rPr lang="en-US" dirty="0"/>
              <a:t> </a:t>
            </a:r>
            <a:r>
              <a:rPr lang="en-US" dirty="0" err="1"/>
              <a:t>ce</a:t>
            </a:r>
            <a:r>
              <a:rPr lang="en-US" dirty="0"/>
              <a:t> se </a:t>
            </a:r>
            <a:r>
              <a:rPr lang="en-US" dirty="0" err="1"/>
              <a:t>odvijati</a:t>
            </a:r>
            <a:r>
              <a:rPr lang="en-US" dirty="0"/>
              <a:t> </a:t>
            </a:r>
            <a:r>
              <a:rPr lang="en-US" dirty="0" err="1"/>
              <a:t>radnje</a:t>
            </a:r>
            <a:r>
              <a:rPr lang="en-US" dirty="0"/>
              <a:t> </a:t>
            </a:r>
            <a:r>
              <a:rPr lang="en-US" dirty="0" err="1"/>
              <a:t>jedne</a:t>
            </a:r>
            <a:r>
              <a:rPr lang="en-US" dirty="0"/>
              <a:t> u </a:t>
            </a:r>
            <a:r>
              <a:rPr lang="en-US" dirty="0" err="1"/>
              <a:t>odnosu</a:t>
            </a:r>
            <a:r>
              <a:rPr lang="en-US" dirty="0"/>
              <a:t> </a:t>
            </a:r>
            <a:r>
              <a:rPr lang="en-US" dirty="0" err="1"/>
              <a:t>na</a:t>
            </a:r>
            <a:r>
              <a:rPr lang="en-US" dirty="0"/>
              <a:t> </a:t>
            </a:r>
            <a:r>
              <a:rPr lang="en-US" dirty="0" err="1"/>
              <a:t>druge</a:t>
            </a:r>
            <a:endParaRPr lang="en-US" dirty="0"/>
          </a:p>
          <a:p>
            <a:pPr marL="171450" indent="-171450">
              <a:buFontTx/>
              <a:buChar char="-"/>
            </a:pPr>
            <a:r>
              <a:rPr lang="en-US" dirty="0" err="1"/>
              <a:t>Realizacija</a:t>
            </a:r>
            <a:r>
              <a:rPr lang="en-US" dirty="0"/>
              <a:t> - </a:t>
            </a:r>
            <a:r>
              <a:rPr lang="en-US" dirty="0" err="1"/>
              <a:t>Gde</a:t>
            </a:r>
            <a:r>
              <a:rPr lang="en-US" dirty="0"/>
              <a:t> </a:t>
            </a:r>
            <a:r>
              <a:rPr lang="en-US" dirty="0" err="1"/>
              <a:t>smo</a:t>
            </a:r>
            <a:r>
              <a:rPr lang="en-US" dirty="0"/>
              <a:t> </a:t>
            </a:r>
            <a:r>
              <a:rPr lang="en-US" dirty="0" err="1"/>
              <a:t>sklopili</a:t>
            </a:r>
            <a:r>
              <a:rPr lang="en-US" dirty="0"/>
              <a:t> u </a:t>
            </a:r>
            <a:r>
              <a:rPr lang="en-US" dirty="0" err="1"/>
              <a:t>jednu</a:t>
            </a:r>
            <a:r>
              <a:rPr lang="en-US" dirty="0"/>
              <a:t> </a:t>
            </a:r>
            <a:r>
              <a:rPr lang="en-US" dirty="0" err="1"/>
              <a:t>koherentnu</a:t>
            </a:r>
            <a:r>
              <a:rPr lang="en-US" dirty="0"/>
              <a:t> </a:t>
            </a:r>
            <a:r>
              <a:rPr lang="en-US" dirty="0" err="1"/>
              <a:t>celinu</a:t>
            </a:r>
            <a:r>
              <a:rPr lang="en-US" dirty="0"/>
              <a:t> </a:t>
            </a:r>
            <a:r>
              <a:rPr lang="en-US" dirty="0" err="1"/>
              <a:t>ideju</a:t>
            </a:r>
            <a:r>
              <a:rPr lang="en-US" dirty="0"/>
              <a:t>, </a:t>
            </a:r>
            <a:r>
              <a:rPr lang="en-US" dirty="0" err="1"/>
              <a:t>kod</a:t>
            </a:r>
            <a:r>
              <a:rPr lang="en-US" dirty="0"/>
              <a:t>, </a:t>
            </a:r>
            <a:r>
              <a:rPr lang="en-US" dirty="0" err="1"/>
              <a:t>i</a:t>
            </a:r>
            <a:r>
              <a:rPr lang="en-US" dirty="0"/>
              <a:t> </a:t>
            </a:r>
            <a:r>
              <a:rPr lang="en-US" dirty="0" err="1"/>
              <a:t>fizicke</a:t>
            </a:r>
            <a:r>
              <a:rPr lang="en-US" dirty="0"/>
              <a:t> </a:t>
            </a:r>
            <a:r>
              <a:rPr lang="en-US" dirty="0" err="1"/>
              <a:t>komponente</a:t>
            </a:r>
            <a:endParaRPr lang="en-US" dirty="0"/>
          </a:p>
          <a:p>
            <a:pPr marL="171450" indent="-171450">
              <a:buFontTx/>
              <a:buChar char="-"/>
            </a:pPr>
            <a:r>
              <a:rPr lang="en-US" dirty="0"/>
              <a:t>I </a:t>
            </a:r>
            <a:r>
              <a:rPr lang="en-US" dirty="0" err="1"/>
              <a:t>na</a:t>
            </a:r>
            <a:r>
              <a:rPr lang="en-US" dirty="0"/>
              <a:t> </a:t>
            </a:r>
            <a:r>
              <a:rPr lang="en-US" dirty="0" err="1"/>
              <a:t>kraju</a:t>
            </a:r>
            <a:r>
              <a:rPr lang="en-US" dirty="0"/>
              <a:t> </a:t>
            </a:r>
            <a:r>
              <a:rPr lang="en-US" dirty="0" err="1"/>
              <a:t>Prednosti</a:t>
            </a:r>
            <a:r>
              <a:rPr lang="en-US" dirty="0"/>
              <a:t> </a:t>
            </a:r>
            <a:r>
              <a:rPr lang="en-US" dirty="0" err="1"/>
              <a:t>i</a:t>
            </a:r>
            <a:r>
              <a:rPr lang="en-US" dirty="0"/>
              <a:t> mane </a:t>
            </a:r>
            <a:r>
              <a:rPr lang="en-US" dirty="0" err="1"/>
              <a:t>projekta</a:t>
            </a:r>
            <a:r>
              <a:rPr lang="en-US" dirty="0"/>
              <a:t> - </a:t>
            </a:r>
            <a:r>
              <a:rPr lang="en-US" dirty="0" err="1"/>
              <a:t>Gde</a:t>
            </a:r>
            <a:r>
              <a:rPr lang="en-US" dirty="0"/>
              <a:t> </a:t>
            </a:r>
            <a:r>
              <a:rPr lang="en-US" dirty="0" err="1"/>
              <a:t>smo</a:t>
            </a:r>
            <a:r>
              <a:rPr lang="en-US" dirty="0"/>
              <a:t> </a:t>
            </a:r>
            <a:r>
              <a:rPr lang="en-US" dirty="0" err="1"/>
              <a:t>diskutovali</a:t>
            </a:r>
            <a:r>
              <a:rPr lang="en-US" dirty="0"/>
              <a:t> o tome </a:t>
            </a:r>
            <a:r>
              <a:rPr lang="en-US" dirty="0" err="1"/>
              <a:t>sta</a:t>
            </a:r>
            <a:r>
              <a:rPr lang="en-US" dirty="0"/>
              <a:t> bi </a:t>
            </a:r>
            <a:r>
              <a:rPr lang="en-US" dirty="0" err="1"/>
              <a:t>i</a:t>
            </a:r>
            <a:r>
              <a:rPr lang="en-US" dirty="0"/>
              <a:t> </a:t>
            </a:r>
            <a:r>
              <a:rPr lang="en-US" dirty="0" err="1"/>
              <a:t>kako</a:t>
            </a:r>
            <a:r>
              <a:rPr lang="en-US" dirty="0"/>
              <a:t> </a:t>
            </a:r>
            <a:r>
              <a:rPr lang="en-US" dirty="0" err="1"/>
              <a:t>moglo</a:t>
            </a:r>
            <a:r>
              <a:rPr lang="en-US" dirty="0"/>
              <a:t> </a:t>
            </a:r>
            <a:r>
              <a:rPr lang="en-US" dirty="0" err="1"/>
              <a:t>bolje</a:t>
            </a:r>
            <a:r>
              <a:rPr lang="en-US" dirty="0"/>
              <a:t> da se </a:t>
            </a:r>
            <a:r>
              <a:rPr lang="en-US" dirty="0" err="1"/>
              <a:t>uradi,na</a:t>
            </a:r>
            <a:r>
              <a:rPr lang="en-US" dirty="0"/>
              <a:t> </a:t>
            </a:r>
            <a:r>
              <a:rPr lang="en-US" dirty="0" err="1"/>
              <a:t>kakve</a:t>
            </a:r>
            <a:r>
              <a:rPr lang="en-US" dirty="0"/>
              <a:t> </a:t>
            </a:r>
            <a:r>
              <a:rPr lang="en-US" dirty="0" err="1"/>
              <a:t>smo</a:t>
            </a:r>
            <a:r>
              <a:rPr lang="en-US" dirty="0"/>
              <a:t> </a:t>
            </a:r>
            <a:r>
              <a:rPr lang="en-US" dirty="0" err="1"/>
              <a:t>probleme</a:t>
            </a:r>
            <a:r>
              <a:rPr lang="en-US" dirty="0"/>
              <a:t> </a:t>
            </a:r>
            <a:r>
              <a:rPr lang="en-US" dirty="0" err="1"/>
              <a:t>nailaziili</a:t>
            </a:r>
            <a:r>
              <a:rPr lang="en-US" dirty="0"/>
              <a:t> </a:t>
            </a:r>
            <a:r>
              <a:rPr lang="en-US" dirty="0" err="1"/>
              <a:t>prilikom</a:t>
            </a:r>
            <a:r>
              <a:rPr lang="en-US" dirty="0"/>
              <a:t> </a:t>
            </a:r>
            <a:r>
              <a:rPr lang="en-US" dirty="0" err="1"/>
              <a:t>izrade</a:t>
            </a:r>
            <a:r>
              <a:rPr lang="en-US" dirty="0"/>
              <a:t> </a:t>
            </a:r>
            <a:r>
              <a:rPr lang="en-US" dirty="0" err="1"/>
              <a:t>i</a:t>
            </a:r>
            <a:r>
              <a:rPr lang="en-US" dirty="0"/>
              <a:t> </a:t>
            </a:r>
            <a:r>
              <a:rPr lang="en-US" dirty="0" err="1"/>
              <a:t>cime</a:t>
            </a:r>
            <a:r>
              <a:rPr lang="en-US" dirty="0"/>
              <a:t> </a:t>
            </a:r>
            <a:r>
              <a:rPr lang="en-US" dirty="0" err="1"/>
              <a:t>smo</a:t>
            </a:r>
            <a:r>
              <a:rPr lang="en-US" dirty="0"/>
              <a:t> </a:t>
            </a:r>
            <a:r>
              <a:rPr lang="en-US" dirty="0" err="1"/>
              <a:t>zadovoljni</a:t>
            </a:r>
            <a:r>
              <a:rPr lang="en-US" dirty="0"/>
              <a:t> u </a:t>
            </a:r>
            <a:r>
              <a:rPr lang="en-US" dirty="0" err="1"/>
              <a:t>samom</a:t>
            </a:r>
            <a:r>
              <a:rPr lang="en-US" dirty="0"/>
              <a:t> </a:t>
            </a:r>
            <a:r>
              <a:rPr lang="en-US" dirty="0" err="1"/>
              <a:t>projektu</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Glavni zadatak koji je nama bio dodeljen jeste </a:t>
            </a:r>
            <a:r>
              <a:rPr lang="en-US" dirty="0"/>
              <a:t>PROCITAJ.</a:t>
            </a:r>
            <a:endParaRPr lang="sr-Latn-RS" dirty="0"/>
          </a:p>
          <a:p>
            <a:endParaRPr lang="en-US" dirty="0"/>
          </a:p>
          <a:p>
            <a:r>
              <a:rPr lang="sr-Latn-RS" dirty="0"/>
              <a:t>U današnje vreme smo svi pretrpani obavezama, imamo previse toga na umu, te se preispitujemo često da li smo uradili sve sto je trebalo da uradimo, da li smo zatvorili ili ugasili sve sto smo trebali da ugasimo… </a:t>
            </a:r>
            <a:endParaRPr lang="en-US" dirty="0"/>
          </a:p>
          <a:p>
            <a:endParaRPr lang="en-US" sz="1800" dirty="0">
              <a:effectLst/>
              <a:latin typeface="Times New Roman" panose="02020603050405020304" pitchFamily="18" charset="0"/>
              <a:ea typeface="SimSun" panose="02010600030101010101" pitchFamily="2" charset="-122"/>
            </a:endParaRPr>
          </a:p>
          <a:p>
            <a:r>
              <a:rPr lang="sr-Latn-RS" sz="1800" dirty="0">
                <a:effectLst/>
                <a:latin typeface="Times New Roman" panose="02020603050405020304" pitchFamily="18" charset="0"/>
                <a:ea typeface="SimSun" panose="02010600030101010101" pitchFamily="2" charset="-122"/>
              </a:rPr>
              <a:t>Zbog toga se pridaje sve veća važnost uređajima </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na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bazi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senzora</a:t>
            </a:r>
            <a:r>
              <a:rPr lang="en-US" sz="1800" dirty="0">
                <a:effectLst/>
                <a:latin typeface="Times New Roman" panose="02020603050405020304" pitchFamily="18" charset="0"/>
                <a:ea typeface="SimSun" panose="02010600030101010101" pitchFamily="2" charset="-122"/>
              </a:rPr>
              <a:t> I </a:t>
            </a:r>
            <a:r>
              <a:rPr lang="en-US" sz="1800" dirty="0" err="1">
                <a:effectLst/>
                <a:latin typeface="Times New Roman" panose="02020603050405020304" pitchFamily="18" charset="0"/>
                <a:ea typeface="SimSun" panose="02010600030101010101" pitchFamily="2" charset="-122"/>
              </a:rPr>
              <a:t>alarmnim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sistemima</a:t>
            </a:r>
            <a:r>
              <a:rPr lang="en-US" sz="1800" dirty="0">
                <a:effectLst/>
                <a:latin typeface="Times New Roman" panose="02020603050405020304" pitchFamily="18" charset="0"/>
                <a:ea typeface="SimSun" panose="02010600030101010101" pitchFamily="2" charset="-122"/>
              </a:rPr>
              <a:t> </a:t>
            </a:r>
            <a:r>
              <a:rPr lang="sr-Latn-RS" sz="1800" dirty="0">
                <a:effectLst/>
                <a:latin typeface="Times New Roman" panose="02020603050405020304" pitchFamily="18" charset="0"/>
                <a:ea typeface="SimSun" panose="02010600030101010101" pitchFamily="2" charset="-122"/>
              </a:rPr>
              <a:t>koji će paziti, kako na našu bezbednost, tako i na bezbednost naše svojine. </a:t>
            </a:r>
            <a:endParaRPr lang="en-US" sz="1800" dirty="0">
              <a:effectLst/>
              <a:latin typeface="Times New Roman" panose="02020603050405020304" pitchFamily="18" charset="0"/>
              <a:ea typeface="SimSun" panose="02010600030101010101" pitchFamily="2" charset="-122"/>
            </a:endParaRPr>
          </a:p>
          <a:p>
            <a:endParaRPr lang="en-US" sz="1800" dirty="0">
              <a:effectLst/>
              <a:latin typeface="Times New Roman" panose="02020603050405020304" pitchFamily="18" charset="0"/>
              <a:ea typeface="SimSun" panose="02010600030101010101" pitchFamily="2" charset="-122"/>
            </a:endParaRPr>
          </a:p>
          <a:p>
            <a:r>
              <a:rPr lang="sr-Latn-RS" sz="1800" dirty="0">
                <a:effectLst/>
                <a:latin typeface="Times New Roman" panose="02020603050405020304" pitchFamily="18" charset="0"/>
                <a:ea typeface="SimSun" panose="02010600030101010101" pitchFamily="2" charset="-122"/>
              </a:rPr>
              <a:t>Ali kako ljudske potrebe rastu, tako raste i potreba da se naprave inovativni, automatizovani, brži, pouzdaniji i jeftiniji uređaji sa što manjom potrošnjom.</a:t>
            </a:r>
            <a:endParaRPr lang="en-US" sz="1800" dirty="0">
              <a:effectLst/>
              <a:latin typeface="Times New Roman" panose="02020603050405020304" pitchFamily="18" charset="0"/>
              <a:ea typeface="SimSun" panose="02010600030101010101" pitchFamily="2" charset="-122"/>
            </a:endParaRPr>
          </a:p>
          <a:p>
            <a:endParaRPr lang="sr-Latn-R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Pa je o</a:t>
            </a:r>
            <a:r>
              <a:rPr lang="sr-Latn-RS" sz="1800" dirty="0">
                <a:effectLst/>
                <a:latin typeface="Times New Roman" panose="02020603050405020304" pitchFamily="18" charset="0"/>
                <a:ea typeface="Times New Roman" panose="02020603050405020304" pitchFamily="18" charset="0"/>
              </a:rPr>
              <a:t>vaj projekat je napravljen upravo kako bi običnom čoveku koji </a:t>
            </a:r>
            <a:r>
              <a:rPr lang="en-US" sz="1800" dirty="0" err="1">
                <a:effectLst/>
                <a:latin typeface="Times New Roman" panose="02020603050405020304" pitchFamily="18" charset="0"/>
                <a:ea typeface="Times New Roman" panose="02020603050405020304" pitchFamily="18" charset="0"/>
              </a:rPr>
              <a:t>eto</a:t>
            </a:r>
            <a:r>
              <a:rPr lang="en-US" sz="1800" dirty="0">
                <a:effectLst/>
                <a:latin typeface="Times New Roman" panose="02020603050405020304" pitchFamily="18" charset="0"/>
                <a:ea typeface="Times New Roman" panose="02020603050405020304" pitchFamily="18" charset="0"/>
              </a:rPr>
              <a:t> </a:t>
            </a:r>
            <a:r>
              <a:rPr lang="sr-Latn-RS" sz="1800" dirty="0">
                <a:effectLst/>
                <a:latin typeface="Times New Roman" panose="02020603050405020304" pitchFamily="18" charset="0"/>
                <a:ea typeface="Times New Roman" panose="02020603050405020304" pitchFamily="18" charset="0"/>
              </a:rPr>
              <a:t>uzgaja biljke</a:t>
            </a:r>
            <a:r>
              <a:rPr lang="en-US" sz="1800" dirty="0">
                <a:effectLst/>
                <a:latin typeface="Times New Roman" panose="02020603050405020304" pitchFamily="18" charset="0"/>
                <a:ea typeface="Times New Roman" panose="02020603050405020304" pitchFamily="18" charset="0"/>
              </a:rPr>
              <a:t> u </a:t>
            </a:r>
            <a:r>
              <a:rPr lang="en-US" sz="1800" dirty="0" err="1">
                <a:effectLst/>
                <a:latin typeface="Times New Roman" panose="02020603050405020304" pitchFamily="18" charset="0"/>
                <a:ea typeface="Times New Roman" panose="02020603050405020304" pitchFamily="18" charset="0"/>
              </a:rPr>
              <a:t>ovom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slucaju</a:t>
            </a:r>
            <a:r>
              <a:rPr lang="sr-Latn-RS" sz="1800" dirty="0">
                <a:effectLst/>
                <a:latin typeface="Times New Roman" panose="02020603050405020304" pitchFamily="18" charset="0"/>
                <a:ea typeface="Times New Roman" panose="02020603050405020304" pitchFamily="18" charset="0"/>
              </a:rPr>
              <a:t> olakšao malo </a:t>
            </a:r>
            <a:r>
              <a:rPr lang="en-US" sz="1800" dirty="0" err="1">
                <a:effectLst/>
                <a:latin typeface="Times New Roman" panose="02020603050405020304" pitchFamily="18" charset="0"/>
                <a:ea typeface="Times New Roman" panose="02020603050405020304" pitchFamily="18" charset="0"/>
              </a:rPr>
              <a:t>poteskoce</a:t>
            </a:r>
            <a:r>
              <a:rPr lang="sr-Latn-RS" sz="1800" dirty="0">
                <a:effectLst/>
                <a:latin typeface="Times New Roman" panose="02020603050405020304" pitchFamily="18" charset="0"/>
                <a:ea typeface="Times New Roman" panose="02020603050405020304" pitchFamily="18" charset="0"/>
              </a:rPr>
              <a:t> svakodnevnog života, kako bar o bezbednosti </a:t>
            </a:r>
            <a:r>
              <a:rPr lang="en-US" sz="1800" dirty="0" err="1">
                <a:effectLst/>
                <a:latin typeface="Times New Roman" panose="02020603050405020304" pitchFamily="18" charset="0"/>
                <a:ea typeface="Times New Roman" panose="02020603050405020304" pitchFamily="18" charset="0"/>
              </a:rPr>
              <a:t>svog</a:t>
            </a:r>
            <a:r>
              <a:rPr lang="en-US" sz="1800" dirty="0">
                <a:effectLst/>
                <a:latin typeface="Times New Roman" panose="02020603050405020304" pitchFamily="18" charset="0"/>
                <a:ea typeface="Times New Roman" panose="02020603050405020304" pitchFamily="18" charset="0"/>
              </a:rPr>
              <a:t> </a:t>
            </a:r>
            <a:r>
              <a:rPr lang="sr-Latn-RS" sz="1800" dirty="0">
                <a:effectLst/>
                <a:latin typeface="Times New Roman" panose="02020603050405020304" pitchFamily="18" charset="0"/>
                <a:ea typeface="Times New Roman" panose="02020603050405020304" pitchFamily="18" charset="0"/>
              </a:rPr>
              <a:t>staklenika i uslovima u njemu ne bi morao da razmišlja.</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275594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t>
            </a:r>
            <a:r>
              <a:rPr lang="sr-Latn-RS" sz="1800" dirty="0">
                <a:effectLst/>
                <a:latin typeface="Times New Roman" panose="02020603050405020304" pitchFamily="18" charset="0"/>
                <a:ea typeface="SimSun" panose="02010600030101010101" pitchFamily="2" charset="-122"/>
              </a:rPr>
              <a:t>Kompletan sistem je realizovan na </a:t>
            </a:r>
            <a:r>
              <a:rPr lang="sr-Latn-RS" sz="1800" i="0" dirty="0">
                <a:effectLst/>
                <a:latin typeface="Times New Roman" panose="02020603050405020304" pitchFamily="18" charset="0"/>
                <a:ea typeface="SimSun" panose="02010600030101010101" pitchFamily="2" charset="-122"/>
              </a:rPr>
              <a:t>EasyPIC</a:t>
            </a:r>
            <a:r>
              <a:rPr lang="sr-Latn-RS" sz="1800" i="0" baseline="30000" dirty="0">
                <a:effectLst/>
                <a:latin typeface="Times New Roman" panose="02020603050405020304" pitchFamily="18" charset="0"/>
                <a:ea typeface="SimSun" panose="02010600030101010101" pitchFamily="2" charset="-122"/>
              </a:rPr>
              <a:t>tm</a:t>
            </a:r>
            <a:r>
              <a:rPr lang="sr-Latn-RS" sz="1800" i="0" dirty="0">
                <a:effectLst/>
                <a:latin typeface="Times New Roman" panose="02020603050405020304" pitchFamily="18" charset="0"/>
                <a:ea typeface="SimSun" panose="02010600030101010101" pitchFamily="2" charset="-122"/>
              </a:rPr>
              <a:t> </a:t>
            </a:r>
            <a:r>
              <a:rPr lang="en-US" sz="1800" i="0" dirty="0" err="1">
                <a:effectLst/>
                <a:latin typeface="Times New Roman" panose="02020603050405020304" pitchFamily="18" charset="0"/>
                <a:ea typeface="SimSun" panose="02010600030101010101" pitchFamily="2" charset="-122"/>
              </a:rPr>
              <a:t>razvojnoj</a:t>
            </a:r>
            <a:r>
              <a:rPr lang="en-US" sz="1800" i="0" dirty="0">
                <a:effectLst/>
                <a:latin typeface="Times New Roman" panose="02020603050405020304" pitchFamily="18" charset="0"/>
                <a:ea typeface="SimSun" panose="02010600030101010101" pitchFamily="2" charset="-122"/>
              </a:rPr>
              <a:t> </a:t>
            </a:r>
            <a:r>
              <a:rPr lang="en-US" sz="1800" i="0" dirty="0" err="1">
                <a:effectLst/>
                <a:latin typeface="Times New Roman" panose="02020603050405020304" pitchFamily="18" charset="0"/>
                <a:ea typeface="SimSun" panose="02010600030101010101" pitchFamily="2" charset="-122"/>
              </a:rPr>
              <a:t>ploci</a:t>
            </a:r>
            <a:r>
              <a:rPr lang="en-US" sz="1800" i="0" dirty="0">
                <a:effectLst/>
                <a:latin typeface="Times New Roman" panose="02020603050405020304" pitchFamily="18" charset="0"/>
                <a:ea typeface="SimSun" panose="02010600030101010101" pitchFamily="2" charset="-122"/>
              </a:rPr>
              <a:t> </a:t>
            </a:r>
            <a:r>
              <a:rPr lang="sr-Latn-RS" sz="1800" i="0" dirty="0">
                <a:effectLst/>
                <a:latin typeface="Times New Roman" panose="02020603050405020304" pitchFamily="18" charset="0"/>
                <a:ea typeface="SimSun" panose="02010600030101010101" pitchFamily="2" charset="-122"/>
              </a:rPr>
              <a:t>v</a:t>
            </a:r>
            <a:r>
              <a:rPr lang="en-US" sz="1800" i="0" dirty="0" err="1">
                <a:effectLst/>
                <a:latin typeface="Times New Roman" panose="02020603050405020304" pitchFamily="18" charset="0"/>
                <a:ea typeface="SimSun" panose="02010600030101010101" pitchFamily="2" charset="-122"/>
              </a:rPr>
              <a:t>erzije</a:t>
            </a:r>
            <a:r>
              <a:rPr lang="en-US" sz="1800" i="0" dirty="0">
                <a:effectLst/>
                <a:latin typeface="Times New Roman" panose="02020603050405020304" pitchFamily="18" charset="0"/>
                <a:ea typeface="SimSun" panose="02010600030101010101" pitchFamily="2" charset="-122"/>
              </a:rPr>
              <a:t> </a:t>
            </a:r>
            <a:r>
              <a:rPr lang="sr-Latn-RS" sz="1800" i="0" dirty="0">
                <a:effectLst/>
                <a:latin typeface="Times New Roman" panose="02020603050405020304" pitchFamily="18" charset="0"/>
                <a:ea typeface="SimSun" panose="02010600030101010101" pitchFamily="2" charset="-122"/>
              </a:rPr>
              <a:t>7</a:t>
            </a:r>
            <a:r>
              <a:rPr lang="en-US" sz="1800" i="0" dirty="0">
                <a:effectLst/>
                <a:latin typeface="Times New Roman" panose="02020603050405020304" pitchFamily="18" charset="0"/>
                <a:ea typeface="SimSun" panose="02010600030101010101" pitchFamily="2" charset="-122"/>
              </a:rPr>
              <a:t> za </a:t>
            </a:r>
            <a:r>
              <a:rPr lang="sr-Latn-RS" sz="1800" i="0" dirty="0">
                <a:effectLst/>
                <a:latin typeface="Times New Roman" panose="02020603050405020304" pitchFamily="18" charset="0"/>
                <a:ea typeface="SimSun" panose="02010600030101010101" pitchFamily="2" charset="-122"/>
              </a:rPr>
              <a:t>dsPIC30</a:t>
            </a:r>
            <a:r>
              <a:rPr lang="en-US" sz="1800" i="0" dirty="0">
                <a:effectLst/>
                <a:latin typeface="Times New Roman" panose="02020603050405020304" pitchFamily="18" charset="0"/>
                <a:ea typeface="SimSun" panose="02010600030101010101" pitchFamily="2" charset="-122"/>
              </a:rPr>
              <a:t> </a:t>
            </a:r>
            <a:r>
              <a:rPr lang="en-US" sz="1800" i="0" dirty="0" err="1">
                <a:effectLst/>
                <a:latin typeface="Times New Roman" panose="02020603050405020304" pitchFamily="18" charset="0"/>
                <a:ea typeface="SimSun" panose="02010600030101010101" pitchFamily="2" charset="-122"/>
              </a:rPr>
              <a:t>mikrokontroler</a:t>
            </a:r>
            <a:r>
              <a:rPr lang="sr-Latn-RS" sz="1800" i="0" dirty="0">
                <a:effectLst/>
                <a:latin typeface="Times New Roman" panose="02020603050405020304" pitchFamily="18" charset="0"/>
                <a:ea typeface="SimSun" panose="02010600030101010101" pitchFamily="2" charset="-122"/>
              </a:rPr>
              <a:t>. </a:t>
            </a:r>
            <a:endParaRPr lang="en-U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t>
            </a:r>
            <a:r>
              <a:rPr lang="sr-Latn-RS" sz="1800" dirty="0">
                <a:effectLst/>
                <a:latin typeface="Times New Roman" panose="02020603050405020304" pitchFamily="18" charset="0"/>
                <a:ea typeface="SimSun" panose="02010600030101010101" pitchFamily="2" charset="-122"/>
              </a:rPr>
              <a:t>Mi ploču</a:t>
            </a:r>
            <a:r>
              <a:rPr lang="en-US" sz="1800" dirty="0">
                <a:effectLst/>
                <a:latin typeface="Times New Roman" panose="02020603050405020304" pitchFamily="18" charset="0"/>
                <a:ea typeface="SimSun" panose="02010600030101010101" pitchFamily="2" charset="-122"/>
              </a:rPr>
              <a:t> u </a:t>
            </a:r>
            <a:r>
              <a:rPr lang="en-US" sz="1800" dirty="0" err="1">
                <a:effectLst/>
                <a:latin typeface="Times New Roman" panose="02020603050405020304" pitchFamily="18" charset="0"/>
                <a:ea typeface="SimSun" panose="02010600030101010101" pitchFamily="2" charset="-122"/>
              </a:rPr>
              <a:t>ovom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slucaju</a:t>
            </a:r>
            <a:r>
              <a:rPr lang="sr-Latn-RS" sz="1800" dirty="0">
                <a:effectLst/>
                <a:latin typeface="Times New Roman" panose="02020603050405020304" pitchFamily="18" charset="0"/>
                <a:ea typeface="SimSun" panose="02010600030101010101" pitchFamily="2" charset="-122"/>
              </a:rPr>
              <a:t> napajamo preko USB kabla,</a:t>
            </a:r>
            <a:r>
              <a:rPr lang="en-US" sz="1800" dirty="0">
                <a:effectLst/>
                <a:latin typeface="Times New Roman" panose="02020603050405020304" pitchFamily="18" charset="0"/>
                <a:ea typeface="SimSun" panose="02010600030101010101" pitchFamily="2" charset="-122"/>
              </a:rPr>
              <a:t>a </a:t>
            </a:r>
            <a:r>
              <a:rPr lang="en-US" sz="1800" dirty="0" err="1">
                <a:effectLst/>
                <a:latin typeface="Times New Roman" panose="02020603050405020304" pitchFamily="18" charset="0"/>
                <a:ea typeface="SimSun" panose="02010600030101010101" pitchFamily="2" charset="-122"/>
              </a:rPr>
              <a:t>poseban</a:t>
            </a:r>
            <a:r>
              <a:rPr lang="en-US" sz="1800" dirty="0">
                <a:effectLst/>
                <a:latin typeface="Times New Roman" panose="02020603050405020304" pitchFamily="18" charset="0"/>
                <a:ea typeface="SimSun" panose="02010600030101010101" pitchFamily="2" charset="-122"/>
              </a:rPr>
              <a:t> USB </a:t>
            </a:r>
            <a:r>
              <a:rPr lang="en-US" sz="1800" dirty="0" err="1">
                <a:effectLst/>
                <a:latin typeface="Times New Roman" panose="02020603050405020304" pitchFamily="18" charset="0"/>
                <a:ea typeface="SimSun" panose="02010600030101010101" pitchFamily="2" charset="-122"/>
              </a:rPr>
              <a:t>kabl</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koristimo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za </a:t>
            </a:r>
            <a:r>
              <a:rPr lang="en-US" sz="1800" dirty="0" err="1">
                <a:effectLst/>
                <a:latin typeface="Times New Roman" panose="02020603050405020304" pitchFamily="18" charset="0"/>
                <a:ea typeface="SimSun" panose="02010600030101010101" pitchFamily="2" charset="-122"/>
              </a:rPr>
              <a:t>ostvarivanje</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serijske</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komunikacije</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izmedju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kompjutera</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ploce</a:t>
            </a:r>
            <a:r>
              <a:rPr lang="en-US" sz="1800" dirty="0">
                <a:effectLst/>
                <a:latin typeface="Times New Roman" panose="02020603050405020304" pitchFamily="18" charset="0"/>
                <a:ea typeface="SimSun" panose="02010600030101010101" pitchFamily="2"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Times New Roman" panose="02020603050405020304" pitchFamily="18" charset="0"/>
                <a:ea typeface="SimSun" panose="02010600030101010101" pitchFamily="2" charset="-122"/>
              </a:rPr>
              <a:t>-------</a:t>
            </a:r>
            <a:r>
              <a:rPr lang="sr-Latn-RS" sz="1800" b="1" dirty="0">
                <a:effectLst/>
                <a:latin typeface="Times New Roman" panose="02020603050405020304" pitchFamily="18" charset="0"/>
                <a:ea typeface="SimSun" panose="02010600030101010101" pitchFamily="2" charset="-122"/>
              </a:rPr>
              <a:t>Serijska komunikacija koristi različite naponske nivoe u odnosu na mikrokontroler, pa je bitno napomenuti da je ona uopste omogućena na ploči zato što </a:t>
            </a:r>
            <a:r>
              <a:rPr lang="en-US" sz="1800" b="1" dirty="0" err="1">
                <a:effectLst/>
                <a:latin typeface="Times New Roman" panose="02020603050405020304" pitchFamily="18" charset="0"/>
                <a:ea typeface="SimSun" panose="02010600030101010101" pitchFamily="2" charset="-122"/>
              </a:rPr>
              <a:t>ploca</a:t>
            </a:r>
            <a:r>
              <a:rPr lang="sr-Latn-RS" sz="1800" b="1" dirty="0">
                <a:effectLst/>
                <a:latin typeface="Times New Roman" panose="02020603050405020304" pitchFamily="18" charset="0"/>
                <a:ea typeface="SimSun" panose="02010600030101010101" pitchFamily="2" charset="-122"/>
              </a:rPr>
              <a:t> poseduje i mikrokontroler MAX232 koji konvertuje naponske nivoe sa opsega 0V do 5V na opseg -12 do+12V, i obrnuto. </a:t>
            </a:r>
            <a:endParaRPr lang="en-US" sz="1800" b="1"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Times New Roman" panose="02020603050405020304" pitchFamily="18" charset="0"/>
              </a:rPr>
              <a:t>-Uz </a:t>
            </a:r>
            <a:r>
              <a:rPr lang="en-US" sz="1800" b="0" i="0" u="none" strike="noStrike" baseline="0" dirty="0" err="1">
                <a:solidFill>
                  <a:srgbClr val="000000"/>
                </a:solidFill>
                <a:latin typeface="Times New Roman" panose="02020603050405020304" pitchFamily="18" charset="0"/>
              </a:rPr>
              <a:t>pomoć</a:t>
            </a:r>
            <a:r>
              <a:rPr lang="en-US" sz="1800" b="0" i="0" u="none" strike="noStrike" baseline="0" dirty="0">
                <a:solidFill>
                  <a:srgbClr val="000000"/>
                </a:solidFill>
                <a:latin typeface="Times New Roman" panose="02020603050405020304" pitchFamily="18" charset="0"/>
              </a:rPr>
              <a:t> diode </a:t>
            </a:r>
            <a:r>
              <a:rPr lang="en-US" sz="1800" b="0" i="0" u="none" strike="noStrike" baseline="0" dirty="0" err="1">
                <a:solidFill>
                  <a:srgbClr val="000000"/>
                </a:solidFill>
                <a:latin typeface="Times New Roman" panose="02020603050405020304" pitchFamily="18" charset="0"/>
              </a:rPr>
              <a:t>koje</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su</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uz</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pinove</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imamo</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mogućnost</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provere</a:t>
            </a:r>
            <a:r>
              <a:rPr lang="en-US" sz="1800" b="0" i="0" u="none" strike="noStrike" baseline="0" dirty="0">
                <a:solidFill>
                  <a:srgbClr val="000000"/>
                </a:solidFill>
                <a:latin typeface="Times New Roman" panose="02020603050405020304" pitchFamily="18" charset="0"/>
              </a:rPr>
              <a:t> da li </a:t>
            </a:r>
            <a:r>
              <a:rPr lang="en-US" sz="1800" b="0" i="0" u="none" strike="noStrike" baseline="0" dirty="0" err="1">
                <a:solidFill>
                  <a:srgbClr val="000000"/>
                </a:solidFill>
                <a:latin typeface="Times New Roman" panose="02020603050405020304" pitchFamily="18" charset="0"/>
              </a:rPr>
              <a:t>nam</a:t>
            </a:r>
            <a:r>
              <a:rPr lang="en-US" sz="1800" b="0" i="0" u="none" strike="noStrike" baseline="0" dirty="0">
                <a:solidFill>
                  <a:srgbClr val="000000"/>
                </a:solidFill>
                <a:latin typeface="Times New Roman" panose="02020603050405020304" pitchFamily="18" charset="0"/>
              </a:rPr>
              <a:t> je pin </a:t>
            </a:r>
            <a:r>
              <a:rPr lang="en-US" sz="1800" b="0" i="0" u="none" strike="noStrike" baseline="0" dirty="0" err="1">
                <a:solidFill>
                  <a:srgbClr val="000000"/>
                </a:solidFill>
                <a:latin typeface="Times New Roman" panose="02020603050405020304" pitchFamily="18" charset="0"/>
              </a:rPr>
              <a:t>pregoreo</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što</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dosta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olakšava</a:t>
            </a:r>
            <a:r>
              <a:rPr lang="en-US" sz="1800" b="0" i="0" u="none" strike="noStrike" baseline="0" dirty="0">
                <a:solidFill>
                  <a:srgbClr val="000000"/>
                </a:solidFill>
                <a:latin typeface="Times New Roman" panose="02020603050405020304" pitchFamily="18" charset="0"/>
              </a:rPr>
              <a:t> rad. </a:t>
            </a:r>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a:t>
            </a:r>
            <a:endParaRPr lang="sr-Latn-R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r>
              <a:rPr lang="sr-Latn-RS" sz="1800" dirty="0">
                <a:effectLst/>
                <a:latin typeface="Times New Roman" panose="02020603050405020304" pitchFamily="18" charset="0"/>
                <a:ea typeface="Times New Roman" panose="02020603050405020304" pitchFamily="18" charset="0"/>
              </a:rPr>
              <a:t>Glavna komponenta ovog uređaja jeste mikrokontroler dsPIC30F4013, zato što se preko njega vrši</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r>
              <a:rPr lang="sr-Latn-RS" sz="1800" dirty="0">
                <a:effectLst/>
                <a:latin typeface="Times New Roman" panose="02020603050405020304" pitchFamily="18" charset="0"/>
                <a:ea typeface="Times New Roman" panose="02020603050405020304" pitchFamily="18" charset="0"/>
              </a:rPr>
              <a:t>prikupljanje i obrada ulaznih i izlaznih signala,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r>
              <a:rPr lang="sr-Latn-RS" sz="1800" dirty="0">
                <a:effectLst/>
                <a:latin typeface="Times New Roman" panose="02020603050405020304" pitchFamily="18" charset="0"/>
                <a:ea typeface="Times New Roman" panose="02020603050405020304" pitchFamily="18" charset="0"/>
              </a:rPr>
              <a:t>kao i korišćenje tajmera i </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r>
              <a:rPr lang="sr-Latn-RS" sz="1800" dirty="0">
                <a:effectLst/>
                <a:latin typeface="Times New Roman" panose="02020603050405020304" pitchFamily="18" charset="0"/>
                <a:ea typeface="Times New Roman" panose="02020603050405020304" pitchFamily="18" charset="0"/>
              </a:rPr>
              <a:t>komunikacija sa računarom preko serijskog terminala.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Times New Roman" panose="02020603050405020304" pitchFamily="18" charset="0"/>
              </a:rPr>
              <a:t>-Ono </a:t>
            </a:r>
            <a:r>
              <a:rPr lang="en-US" sz="1800" b="0" i="0" u="none" strike="noStrike" baseline="0" dirty="0" err="1">
                <a:solidFill>
                  <a:srgbClr val="000000"/>
                </a:solidFill>
                <a:latin typeface="Times New Roman" panose="02020603050405020304" pitchFamily="18" charset="0"/>
              </a:rPr>
              <a:t>što</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odlikuje</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ovaj</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mikrokontroler</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jeste</a:t>
            </a:r>
            <a:r>
              <a:rPr lang="en-US" sz="1800" b="0" i="0" u="none" strike="noStrike" baseline="0" dirty="0">
                <a:solidFill>
                  <a:srgbClr val="000000"/>
                </a:solidFill>
                <a:latin typeface="Times New Roman" panose="02020603050405020304" pitchFamily="18" charset="0"/>
              </a:rPr>
              <a:t> mala </a:t>
            </a:r>
            <a:r>
              <a:rPr lang="en-US" sz="1800" b="0" i="0" u="none" strike="noStrike" baseline="0" dirty="0" err="1">
                <a:solidFill>
                  <a:srgbClr val="000000"/>
                </a:solidFill>
                <a:latin typeface="Times New Roman" panose="02020603050405020304" pitchFamily="18" charset="0"/>
              </a:rPr>
              <a:t>potrošnja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kao</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i</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velika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brzina</a:t>
            </a:r>
            <a:r>
              <a:rPr lang="en-US" sz="1800" b="0" i="0" u="none" strike="noStrike" baseline="0" dirty="0">
                <a:solidFill>
                  <a:srgbClr val="000000"/>
                </a:solidFill>
                <a:latin typeface="Times New Roman" panose="02020603050405020304" pitchFamily="18" charset="0"/>
              </a:rPr>
              <a:t> </a:t>
            </a:r>
            <a:r>
              <a:rPr lang="en-US" sz="1800" b="0" i="0" u="none" strike="noStrike" baseline="0" dirty="0" err="1">
                <a:solidFill>
                  <a:srgbClr val="000000"/>
                </a:solidFill>
                <a:latin typeface="Times New Roman" panose="02020603050405020304" pitchFamily="18" charset="0"/>
              </a:rPr>
              <a:t>rada</a:t>
            </a:r>
            <a:r>
              <a:rPr lang="en-US" sz="1800" b="0" i="0" u="none" strike="noStrike" baseline="0" dirty="0">
                <a:solidFill>
                  <a:srgbClr val="000000"/>
                </a:solidFill>
                <a:latin typeface="Times New Roman" panose="02020603050405020304" pitchFamily="18" charset="0"/>
              </a:rPr>
              <a:t>. </a:t>
            </a:r>
            <a:endParaRPr lang="en-US" sz="1800" dirty="0">
              <a:effectLst/>
              <a:latin typeface="Times New Roman" panose="02020603050405020304" pitchFamily="18" charset="0"/>
              <a:ea typeface="SimSu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t>
            </a:r>
            <a:r>
              <a:rPr lang="en-US" sz="1800" dirty="0" err="1">
                <a:effectLst/>
                <a:latin typeface="Times New Roman" panose="02020603050405020304" pitchFamily="18" charset="0"/>
                <a:ea typeface="SimSun" panose="02010600030101010101" pitchFamily="2" charset="-122"/>
              </a:rPr>
              <a:t>Takodje</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bitno</a:t>
            </a:r>
            <a:r>
              <a:rPr lang="en-US" sz="1800" dirty="0">
                <a:effectLst/>
                <a:latin typeface="Times New Roman" panose="02020603050405020304" pitchFamily="18" charset="0"/>
                <a:ea typeface="SimSun" panose="02010600030101010101" pitchFamily="2" charset="-122"/>
              </a:rPr>
              <a:t> je </a:t>
            </a:r>
            <a:r>
              <a:rPr lang="en-US" sz="1800" dirty="0" err="1">
                <a:effectLst/>
                <a:latin typeface="Times New Roman" panose="02020603050405020304" pitchFamily="18" charset="0"/>
                <a:ea typeface="SimSun" panose="02010600030101010101" pitchFamily="2" charset="-122"/>
              </a:rPr>
              <a:t>napomenuti</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da mi u </a:t>
            </a:r>
            <a:r>
              <a:rPr lang="en-US" sz="1800" dirty="0" err="1">
                <a:effectLst/>
                <a:latin typeface="Times New Roman" panose="02020603050405020304" pitchFamily="18" charset="0"/>
                <a:ea typeface="SimSun" panose="02010600030101010101" pitchFamily="2" charset="-122"/>
              </a:rPr>
              <a:t>nasem</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projektu</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koristimo</a:t>
            </a:r>
            <a:r>
              <a:rPr lang="sr-Latn-RS" sz="1800" dirty="0">
                <a:effectLst/>
                <a:latin typeface="Times New Roman" panose="02020603050405020304" pitchFamily="18" charset="0"/>
                <a:ea typeface="SimSun" panose="02010600030101010101" pitchFamily="2" charset="-122"/>
              </a:rPr>
              <a:t> eksterni kvarcni oscillato</a:t>
            </a:r>
            <a:r>
              <a:rPr lang="en-US" sz="1800" dirty="0">
                <a:effectLst/>
                <a:latin typeface="Times New Roman" panose="02020603050405020304" pitchFamily="18" charset="0"/>
                <a:ea typeface="SimSun" panose="02010600030101010101" pitchFamily="2" charset="-122"/>
              </a:rPr>
              <a:t>r, </a:t>
            </a:r>
            <a:r>
              <a:rPr lang="en-US" sz="1800" dirty="0" err="1">
                <a:effectLst/>
                <a:latin typeface="Times New Roman" panose="02020603050405020304" pitchFamily="18" charset="0"/>
                <a:ea typeface="SimSun" panose="02010600030101010101" pitchFamily="2" charset="-122"/>
              </a:rPr>
              <a:t>kao</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i</a:t>
            </a:r>
            <a:r>
              <a:rPr lang="en-US" sz="1800" dirty="0">
                <a:effectLst/>
                <a:latin typeface="Times New Roman" panose="02020603050405020304" pitchFamily="18" charset="0"/>
                <a:ea typeface="SimSun" panose="02010600030101010101" pitchFamily="2" charset="-122"/>
              </a:rPr>
              <a:t> </a:t>
            </a:r>
            <a:r>
              <a:rPr lang="sr-Latn-RS" sz="1800" dirty="0">
                <a:effectLst/>
                <a:latin typeface="Times New Roman" panose="02020603050405020304" pitchFamily="18" charset="0"/>
              </a:rPr>
              <a:t>tajmer</a:t>
            </a:r>
            <a:r>
              <a:rPr lang="en-US" sz="1800" dirty="0">
                <a:effectLst/>
                <a:latin typeface="Times New Roman" panose="02020603050405020304" pitchFamily="18" charset="0"/>
              </a:rPr>
              <a:t>e 1,2 </a:t>
            </a:r>
            <a:r>
              <a:rPr lang="en-US" sz="1800" dirty="0" err="1">
                <a:effectLst/>
                <a:latin typeface="Times New Roman" panose="02020603050405020304" pitchFamily="18" charset="0"/>
              </a:rPr>
              <a:t>i</a:t>
            </a:r>
            <a:r>
              <a:rPr lang="en-US" sz="1800" dirty="0">
                <a:effectLst/>
                <a:latin typeface="Times New Roman" panose="02020603050405020304" pitchFamily="18" charset="0"/>
              </a:rPr>
              <a:t> 3</a:t>
            </a:r>
            <a:r>
              <a:rPr lang="sr-Latn-RS" sz="1800" dirty="0">
                <a:effectLst/>
                <a:latin typeface="Times New Roman" panose="02020603050405020304" pitchFamily="18" charset="0"/>
              </a:rPr>
              <a:t>.</a:t>
            </a:r>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865626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dirty="0"/>
              <a:t>Senzori i </a:t>
            </a:r>
            <a:r>
              <a:rPr lang="sr-Latn-RS" dirty="0" err="1"/>
              <a:t>aktuatori</a:t>
            </a:r>
            <a:r>
              <a:rPr lang="sr-Latn-RS" dirty="0"/>
              <a:t> korišćeni u našem projektu jesu NAVEDI, i pored njih je upotrebljena i UART serijska komunikacija, a  </a:t>
            </a:r>
            <a:r>
              <a:rPr lang="sr-Latn-RS" sz="1200" dirty="0">
                <a:effectLst/>
                <a:latin typeface="Times New Roman" panose="02020603050405020304" pitchFamily="18" charset="0"/>
              </a:rPr>
              <a:t>m</a:t>
            </a:r>
            <a:r>
              <a:rPr lang="sr-Latn-RS" sz="1200" dirty="0">
                <a:effectLst/>
                <a:latin typeface="Times New Roman" panose="02020603050405020304" pitchFamily="18" charset="0"/>
                <a:ea typeface="Times New Roman" panose="02020603050405020304" pitchFamily="18" charset="0"/>
              </a:rPr>
              <a:t>i smo koristili UART1 direktni kanal za ostvarivanje serijske komunikacije u našem projektu.</a:t>
            </a:r>
            <a:endParaRPr lang="en-US" sz="12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Times New Roman" panose="02020603050405020304" pitchFamily="18" charset="0"/>
              </a:rPr>
              <a:t>NA OVOM SLAJDU SE NALAZE KOMPONENTE KOJE SE KORISTE U OKVIRU PROJEKTA</a:t>
            </a:r>
          </a:p>
          <a:p>
            <a:endParaRPr lang="sr-Latn-R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3213711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	</a:t>
            </a:r>
            <a:r>
              <a:rPr lang="sr-Latn-RS" b="1" dirty="0"/>
              <a:t>U okviru našeg projekta postoji nekoliko celina</a:t>
            </a:r>
            <a:r>
              <a:rPr lang="sr-Latn-RS" dirty="0"/>
              <a:t> </a:t>
            </a:r>
            <a:r>
              <a:rPr lang="sr-Latn-RS" b="1" dirty="0"/>
              <a:t>koje izvršavaju određene zadatke</a:t>
            </a:r>
            <a:r>
              <a:rPr lang="sr-Latn-RS" dirty="0"/>
              <a:t> koje bi trebalo da celokupni sistem može da realizuje.</a:t>
            </a:r>
            <a:r>
              <a:rPr lang="en-US" dirty="0"/>
              <a:t> U OKVIRU CELINE 1 to I to.</a:t>
            </a:r>
            <a:endParaRPr lang="sr-Latn-RS" dirty="0"/>
          </a:p>
          <a:p>
            <a:pPr indent="457200" algn="just">
              <a:spcAft>
                <a:spcPts val="600"/>
              </a:spcAft>
            </a:pPr>
            <a:r>
              <a:rPr lang="sr-Latn-RS" sz="1800" dirty="0">
                <a:effectLst/>
                <a:latin typeface="Times New Roman" panose="02020603050405020304" pitchFamily="18" charset="0"/>
                <a:ea typeface="Times New Roman" panose="02020603050405020304" pitchFamily="18" charset="0"/>
              </a:rPr>
              <a:t>Poenta staklenika jeste da održava optimalnu temperaturu potrebnu za uzgoj biljaka koje se u njemu nalaze. Temperatura se održava visokom u toku dana zbog sunčevih zraka koji obasjavaju staklenik, a tokom noći može doći do drastičnog pada temperature u odsustvu sunca. Da ne bi došlo do toliko drastičnog hlađenja prostorije koristi se </a:t>
            </a:r>
            <a:r>
              <a:rPr lang="sr-Latn-RS" sz="1800" b="1" dirty="0" err="1">
                <a:effectLst/>
                <a:latin typeface="Times New Roman" panose="02020603050405020304" pitchFamily="18" charset="0"/>
                <a:ea typeface="Times New Roman" panose="02020603050405020304" pitchFamily="18" charset="0"/>
              </a:rPr>
              <a:t>fotootpornik</a:t>
            </a:r>
            <a:r>
              <a:rPr lang="sr-Latn-RS" sz="1800" dirty="0">
                <a:effectLst/>
                <a:latin typeface="Times New Roman" panose="02020603050405020304" pitchFamily="18" charset="0"/>
                <a:ea typeface="Times New Roman" panose="02020603050405020304" pitchFamily="18" charset="0"/>
              </a:rPr>
              <a:t> koji ako vidi da je pao mrak, uključuje svetlo koje ovaj nedostatak nadomešćuje bar dovoljno da nije opasan po pravilan rast i razvoj biljaka.</a:t>
            </a:r>
          </a:p>
          <a:p>
            <a:pPr indent="457200" algn="just">
              <a:spcAft>
                <a:spcPts val="600"/>
              </a:spcAft>
            </a:pPr>
            <a:endParaRPr lang="en-US" sz="1800" dirty="0">
              <a:effectLst/>
              <a:latin typeface="Times New Roman" panose="02020603050405020304" pitchFamily="18" charset="0"/>
              <a:ea typeface="Times New Roman" panose="02020603050405020304" pitchFamily="18" charset="0"/>
            </a:endParaRPr>
          </a:p>
          <a:p>
            <a:pPr indent="457200" algn="just">
              <a:spcAft>
                <a:spcPts val="600"/>
              </a:spcAft>
            </a:pPr>
            <a:r>
              <a:rPr lang="en-US" sz="1800" dirty="0">
                <a:effectLst/>
                <a:latin typeface="Times New Roman" panose="02020603050405020304" pitchFamily="18" charset="0"/>
                <a:ea typeface="Times New Roman" panose="02020603050405020304" pitchFamily="18" charset="0"/>
              </a:rPr>
              <a:t> U OKVIRU CELINE DVA </a:t>
            </a:r>
            <a:endParaRPr lang="sr-Latn-RS" sz="1800" dirty="0">
              <a:effectLst/>
              <a:latin typeface="Times New Roman" panose="02020603050405020304" pitchFamily="18" charset="0"/>
              <a:ea typeface="Times New Roman" panose="02020603050405020304" pitchFamily="18" charset="0"/>
            </a:endParaRPr>
          </a:p>
          <a:p>
            <a:pPr marL="0" marR="0" lvl="0" indent="457200" algn="just" defTabSz="914400" rtl="0" eaLnBrk="1" fontAlgn="auto" latinLnBrk="0" hangingPunct="1">
              <a:lnSpc>
                <a:spcPct val="100000"/>
              </a:lnSpc>
              <a:spcBef>
                <a:spcPts val="0"/>
              </a:spcBef>
              <a:spcAft>
                <a:spcPts val="600"/>
              </a:spcAft>
              <a:buClrTx/>
              <a:buSzTx/>
              <a:buFontTx/>
              <a:buNone/>
              <a:tabLst/>
              <a:defRPr/>
            </a:pPr>
            <a:r>
              <a:rPr lang="sr-Latn-RS" sz="1800" dirty="0">
                <a:effectLst/>
                <a:latin typeface="Times New Roman" panose="02020603050405020304" pitchFamily="18" charset="0"/>
                <a:ea typeface="Times New Roman" panose="02020603050405020304" pitchFamily="18" charset="0"/>
              </a:rPr>
              <a:t>Jedina komponenta koja u ovom projektu pri realnoj realizaciji ne bi postojala, već oponaša nešto što već postoji u svakom stakleniku, a to su vrata, jeste </a:t>
            </a:r>
            <a:r>
              <a:rPr lang="sr-Latn-RS" sz="1800" b="1" dirty="0">
                <a:effectLst/>
                <a:latin typeface="Times New Roman" panose="02020603050405020304" pitchFamily="18" charset="0"/>
                <a:ea typeface="Times New Roman" panose="02020603050405020304" pitchFamily="18" charset="0"/>
              </a:rPr>
              <a:t>servo motor</a:t>
            </a:r>
            <a:r>
              <a:rPr lang="sr-Latn-RS" sz="1800" dirty="0">
                <a:effectLst/>
                <a:latin typeface="Times New Roman" panose="02020603050405020304" pitchFamily="18" charset="0"/>
                <a:ea typeface="Times New Roman" panose="02020603050405020304" pitchFamily="18" charset="0"/>
              </a:rPr>
              <a:t>. Jedini zadatak ovog </a:t>
            </a:r>
            <a:r>
              <a:rPr lang="sr-Latn-RS" sz="1800" dirty="0" err="1">
                <a:effectLst/>
                <a:latin typeface="Times New Roman" panose="02020603050405020304" pitchFamily="18" charset="0"/>
                <a:ea typeface="Times New Roman" panose="02020603050405020304" pitchFamily="18" charset="0"/>
              </a:rPr>
              <a:t>aktuatora</a:t>
            </a:r>
            <a:r>
              <a:rPr lang="sr-Latn-RS" sz="1800" dirty="0">
                <a:effectLst/>
                <a:latin typeface="Times New Roman" panose="02020603050405020304" pitchFamily="18" charset="0"/>
                <a:ea typeface="Times New Roman" panose="02020603050405020304" pitchFamily="18" charset="0"/>
              </a:rPr>
              <a:t> je upravo to, da imitira otvaranje i zatvaranje vrata kako bi proverili funkcionalnost projekta. </a:t>
            </a:r>
            <a:endParaRPr lang="en-US" sz="1800" dirty="0">
              <a:effectLst/>
              <a:latin typeface="Times New Roman" panose="02020603050405020304" pitchFamily="18" charset="0"/>
              <a:ea typeface="Times New Roman" panose="02020603050405020304" pitchFamily="18" charset="0"/>
            </a:endParaRPr>
          </a:p>
          <a:p>
            <a:pPr indent="457200" algn="just">
              <a:spcAft>
                <a:spcPts val="600"/>
              </a:spcAft>
            </a:pPr>
            <a:endParaRPr lang="sr-Latn-RS" sz="1800" dirty="0">
              <a:effectLst/>
              <a:latin typeface="Times New Roman" panose="02020603050405020304" pitchFamily="18" charset="0"/>
              <a:ea typeface="Times New Roman" panose="02020603050405020304" pitchFamily="18" charset="0"/>
            </a:endParaRPr>
          </a:p>
          <a:p>
            <a:pPr indent="457200" algn="just">
              <a:spcAft>
                <a:spcPts val="600"/>
              </a:spcAft>
            </a:pPr>
            <a:endParaRPr lang="sr-Latn-RS"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2584123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r-Latn-RS" sz="1800" dirty="0">
                <a:effectLst/>
                <a:latin typeface="Times New Roman" panose="02020603050405020304" pitchFamily="18" charset="0"/>
                <a:ea typeface="Times New Roman" panose="02020603050405020304" pitchFamily="18" charset="0"/>
              </a:rPr>
              <a:t>	Ključna komponenta na kojoj je i zasnovan naš projekat jeste temperatura. Za proveru stanja ove komponente je zadužen LM35, koji informaciju o njenom trenutnom stanju šalje na displej (</a:t>
            </a:r>
            <a:r>
              <a:rPr lang="sr-Latn-RS" sz="1800" i="1" dirty="0">
                <a:effectLst/>
                <a:latin typeface="Times New Roman" panose="02020603050405020304" pitchFamily="18" charset="0"/>
                <a:ea typeface="Times New Roman" panose="02020603050405020304" pitchFamily="18" charset="0"/>
              </a:rPr>
              <a:t>GLCD</a:t>
            </a:r>
            <a:r>
              <a:rPr lang="sr-Latn-RS" sz="1800" dirty="0">
                <a:effectLst/>
                <a:latin typeface="Times New Roman" panose="02020603050405020304" pitchFamily="18" charset="0"/>
                <a:ea typeface="Times New Roman" panose="02020603050405020304" pitchFamily="18" charset="0"/>
              </a:rPr>
              <a:t>) koji se nalazi u samom stakleniku. Takođe, mi smo njemu dodelili informaciju o tome koja je temperatura kritično visoka po dobrobit biljaka, kako bi korisnika obavestio preko  mobilnog telefona (</a:t>
            </a:r>
            <a:r>
              <a:rPr lang="sr-Latn-RS" sz="1800" i="1" dirty="0">
                <a:effectLst/>
                <a:latin typeface="Times New Roman" panose="02020603050405020304" pitchFamily="18" charset="0"/>
                <a:ea typeface="Times New Roman" panose="02020603050405020304" pitchFamily="18" charset="0"/>
              </a:rPr>
              <a:t>UART serijska komunikacija</a:t>
            </a:r>
            <a:r>
              <a:rPr lang="sr-Latn-RS" sz="1800" dirty="0">
                <a:effectLst/>
                <a:latin typeface="Times New Roman" panose="02020603050405020304" pitchFamily="18" charset="0"/>
                <a:ea typeface="Times New Roman" panose="02020603050405020304" pitchFamily="18" charset="0"/>
              </a:rPr>
              <a:t>)</a:t>
            </a:r>
            <a:r>
              <a:rPr lang="sr-Latn-RS" sz="1800" i="1" dirty="0">
                <a:effectLst/>
                <a:latin typeface="Times New Roman" panose="02020603050405020304" pitchFamily="18" charset="0"/>
                <a:ea typeface="Times New Roman" panose="02020603050405020304" pitchFamily="18" charset="0"/>
              </a:rPr>
              <a:t> </a:t>
            </a:r>
            <a:r>
              <a:rPr lang="sr-Latn-RS" sz="1800" dirty="0">
                <a:effectLst/>
                <a:latin typeface="Times New Roman" panose="02020603050405020304" pitchFamily="18" charset="0"/>
                <a:ea typeface="Times New Roman" panose="02020603050405020304" pitchFamily="18" charset="0"/>
              </a:rPr>
              <a:t>da je ta temperatura dostignuta da bi on učinio nešto povodom toga.</a:t>
            </a:r>
            <a:endParaRPr lang="en-US" sz="1800" dirty="0">
              <a:effectLst/>
              <a:latin typeface="Times New Roman" panose="02020603050405020304" pitchFamily="18" charset="0"/>
              <a:ea typeface="Times New Roman" panose="02020603050405020304" pitchFamily="18" charset="0"/>
            </a:endParaRPr>
          </a:p>
          <a:p>
            <a:r>
              <a:rPr lang="sr-Latn-RS" sz="1800" i="1" dirty="0">
                <a:effectLst/>
                <a:latin typeface="Times New Roman" panose="02020603050405020304" pitchFamily="18" charset="0"/>
                <a:ea typeface="SimSun" panose="02010600030101010101" pitchFamily="2" charset="-122"/>
              </a:rPr>
              <a:t>	GLCD </a:t>
            </a:r>
            <a:r>
              <a:rPr lang="sr-Latn-RS" sz="1800" dirty="0">
                <a:effectLst/>
                <a:latin typeface="Times New Roman" panose="02020603050405020304" pitchFamily="18" charset="0"/>
                <a:ea typeface="SimSun" panose="02010600030101010101" pitchFamily="2" charset="-122"/>
              </a:rPr>
              <a:t>sa</a:t>
            </a:r>
            <a:r>
              <a:rPr lang="sr-Latn-RS" sz="1800" i="1" dirty="0">
                <a:effectLst/>
                <a:latin typeface="Times New Roman" panose="02020603050405020304" pitchFamily="18" charset="0"/>
                <a:ea typeface="SimSun" panose="02010600030101010101" pitchFamily="2" charset="-122"/>
              </a:rPr>
              <a:t> </a:t>
            </a:r>
            <a:r>
              <a:rPr lang="sr-Latn-RS" sz="1800" i="1" dirty="0" err="1">
                <a:effectLst/>
                <a:latin typeface="Times New Roman" panose="02020603050405020304" pitchFamily="18" charset="0"/>
                <a:ea typeface="SimSun" panose="02010600030101010101" pitchFamily="2" charset="-122"/>
              </a:rPr>
              <a:t>Touchscreen</a:t>
            </a:r>
            <a:r>
              <a:rPr lang="sr-Latn-RS" sz="1800" dirty="0">
                <a:effectLst/>
                <a:latin typeface="Times New Roman" panose="02020603050405020304" pitchFamily="18" charset="0"/>
                <a:ea typeface="SimSun" panose="02010600030101010101" pitchFamily="2" charset="-122"/>
              </a:rPr>
              <a:t>-om u našem bezbednosnom sistemu predstavlja displej koji je stacioniran u stakleniku.</a:t>
            </a:r>
          </a:p>
          <a:p>
            <a:r>
              <a:rPr lang="sr-Latn-RS" sz="1800" dirty="0">
                <a:effectLst/>
                <a:latin typeface="Times New Roman" panose="02020603050405020304" pitchFamily="18" charset="0"/>
                <a:ea typeface="SimSun" panose="02010600030101010101" pitchFamily="2" charset="-122"/>
              </a:rPr>
              <a:t>	</a:t>
            </a:r>
            <a:r>
              <a:rPr lang="sr-Latn-RS" sz="1800" dirty="0">
                <a:effectLst/>
                <a:latin typeface="Times New Roman" panose="02020603050405020304" pitchFamily="18" charset="0"/>
                <a:ea typeface="Times New Roman" panose="02020603050405020304" pitchFamily="18" charset="0"/>
              </a:rPr>
              <a:t>U njemu su implementirana dva moguća stanja između kojih se preusmerava korišćenjem </a:t>
            </a:r>
            <a:r>
              <a:rPr lang="sr-Latn-RS" sz="1800" i="1" dirty="0" err="1">
                <a:effectLst/>
                <a:latin typeface="Times New Roman" panose="02020603050405020304" pitchFamily="18" charset="0"/>
                <a:ea typeface="Times New Roman" panose="02020603050405020304" pitchFamily="18" charset="0"/>
              </a:rPr>
              <a:t>Touch</a:t>
            </a:r>
            <a:r>
              <a:rPr lang="sr-Latn-RS" sz="1800" i="1" dirty="0">
                <a:effectLst/>
                <a:latin typeface="Times New Roman" panose="02020603050405020304" pitchFamily="18" charset="0"/>
                <a:ea typeface="Times New Roman" panose="02020603050405020304" pitchFamily="18" charset="0"/>
              </a:rPr>
              <a:t> panel-</a:t>
            </a:r>
            <a:r>
              <a:rPr lang="sr-Latn-RS" sz="1800" dirty="0">
                <a:effectLst/>
                <a:latin typeface="Times New Roman" panose="02020603050405020304" pitchFamily="18" charset="0"/>
                <a:ea typeface="Times New Roman" panose="02020603050405020304" pitchFamily="18" charset="0"/>
              </a:rPr>
              <a:t>a. Stanje jedan jeste grafički prikaz temperature u funkciji vremena u vidu </a:t>
            </a:r>
            <a:r>
              <a:rPr lang="sr-Latn-RS" sz="1800" dirty="0" err="1">
                <a:effectLst/>
                <a:latin typeface="Times New Roman" panose="02020603050405020304" pitchFamily="18" charset="0"/>
                <a:ea typeface="Times New Roman" panose="02020603050405020304" pitchFamily="18" charset="0"/>
              </a:rPr>
              <a:t>stubičastog</a:t>
            </a:r>
            <a:r>
              <a:rPr lang="sr-Latn-RS" sz="1800" dirty="0">
                <a:effectLst/>
                <a:latin typeface="Times New Roman" panose="02020603050405020304" pitchFamily="18" charset="0"/>
                <a:ea typeface="Times New Roman" panose="02020603050405020304" pitchFamily="18" charset="0"/>
              </a:rPr>
              <a:t> dijagrama, koji bilo kakvom interakcijom ekrana korisnika vodi na stanje dva. Stanje dva predstavlja prikaz četiri „tastera” koji su osetljivi na dodir zahvaljujući </a:t>
            </a:r>
            <a:r>
              <a:rPr lang="sr-Latn-RS" sz="1800" i="1" dirty="0" err="1">
                <a:effectLst/>
                <a:latin typeface="Times New Roman" panose="02020603050405020304" pitchFamily="18" charset="0"/>
                <a:ea typeface="Times New Roman" panose="02020603050405020304" pitchFamily="18" charset="0"/>
              </a:rPr>
              <a:t>Touch</a:t>
            </a:r>
            <a:r>
              <a:rPr lang="sr-Latn-RS" sz="1800" dirty="0">
                <a:effectLst/>
                <a:latin typeface="Times New Roman" panose="02020603050405020304" pitchFamily="18" charset="0"/>
                <a:ea typeface="Times New Roman" panose="02020603050405020304" pitchFamily="18" charset="0"/>
              </a:rPr>
              <a:t> </a:t>
            </a:r>
            <a:r>
              <a:rPr lang="sr-Latn-RS" sz="1800" i="1" dirty="0">
                <a:effectLst/>
                <a:latin typeface="Times New Roman" panose="02020603050405020304" pitchFamily="18" charset="0"/>
                <a:ea typeface="Times New Roman" panose="02020603050405020304" pitchFamily="18" charset="0"/>
              </a:rPr>
              <a:t>panel-</a:t>
            </a:r>
            <a:r>
              <a:rPr lang="sr-Latn-RS" sz="1800" dirty="0">
                <a:effectLst/>
                <a:latin typeface="Times New Roman" panose="02020603050405020304" pitchFamily="18" charset="0"/>
                <a:ea typeface="Times New Roman" panose="02020603050405020304" pitchFamily="18" charset="0"/>
              </a:rPr>
              <a:t>a. Preko tri od ova četiri „tastera” se sa grafika stanja jedan prikupljaju tražene informacije, i dok se ona prikazuje „tasteri” su i dalje takođe prikazani. Zahvaljujući ovome dok očitavamo jednu vrednost, drugu možemo umesto nje zatražiti istovremeno. Vrednosti koje možemo preko stanja dva očitati sa stanja jedan vezana za određen protekli period vremena jesu:</a:t>
            </a:r>
            <a:endParaRPr lang="en-US" sz="18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Wingdings" panose="05000000000000000000" pitchFamily="2" charset="2"/>
              <a:buChar char=""/>
            </a:pPr>
            <a:r>
              <a:rPr lang="sr-Latn-RS" sz="1800" dirty="0">
                <a:effectLst/>
                <a:latin typeface="Times New Roman" panose="02020603050405020304" pitchFamily="18" charset="0"/>
                <a:ea typeface="Times New Roman" panose="02020603050405020304" pitchFamily="18" charset="0"/>
              </a:rPr>
              <a:t>maksimalna vrednost temperature</a:t>
            </a:r>
            <a:endParaRPr lang="en-US" sz="18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Wingdings" panose="05000000000000000000" pitchFamily="2" charset="2"/>
              <a:buChar char=""/>
            </a:pPr>
            <a:r>
              <a:rPr lang="sr-Latn-RS" sz="1800" dirty="0">
                <a:effectLst/>
                <a:latin typeface="Times New Roman" panose="02020603050405020304" pitchFamily="18" charset="0"/>
                <a:ea typeface="Times New Roman" panose="02020603050405020304" pitchFamily="18" charset="0"/>
              </a:rPr>
              <a:t>minimalna vrednost temperature</a:t>
            </a:r>
            <a:endParaRPr lang="en-US" sz="1800" dirty="0">
              <a:effectLst/>
              <a:latin typeface="Times New Roman" panose="02020603050405020304" pitchFamily="18" charset="0"/>
              <a:ea typeface="Times New Roman" panose="02020603050405020304" pitchFamily="18" charset="0"/>
            </a:endParaRPr>
          </a:p>
          <a:p>
            <a:pPr marL="342900" lvl="0" indent="-342900" algn="just">
              <a:spcAft>
                <a:spcPts val="600"/>
              </a:spcAft>
              <a:buFont typeface="Wingdings" panose="05000000000000000000" pitchFamily="2" charset="2"/>
              <a:buChar char=""/>
            </a:pPr>
            <a:r>
              <a:rPr lang="sr-Latn-RS" sz="1800" dirty="0">
                <a:effectLst/>
                <a:latin typeface="Times New Roman" panose="02020603050405020304" pitchFamily="18" charset="0"/>
                <a:ea typeface="Times New Roman" panose="02020603050405020304" pitchFamily="18" charset="0"/>
              </a:rPr>
              <a:t>prosečna vrednost temperature</a:t>
            </a:r>
            <a:endParaRPr lang="en-US" sz="1800" dirty="0">
              <a:effectLst/>
              <a:latin typeface="Times New Roman" panose="02020603050405020304" pitchFamily="18" charset="0"/>
              <a:ea typeface="Times New Roman" panose="02020603050405020304" pitchFamily="18" charset="0"/>
            </a:endParaRPr>
          </a:p>
          <a:p>
            <a:pPr indent="457200" algn="just">
              <a:spcAft>
                <a:spcPts val="600"/>
              </a:spcAft>
            </a:pPr>
            <a:r>
              <a:rPr lang="sr-Latn-RS" sz="1800" dirty="0">
                <a:effectLst/>
                <a:latin typeface="Times New Roman" panose="02020603050405020304" pitchFamily="18" charset="0"/>
                <a:ea typeface="Times New Roman" panose="02020603050405020304" pitchFamily="18" charset="0"/>
              </a:rPr>
              <a:t>„Taster” četiri služi samo za povratak na stanje jedan.</a:t>
            </a:r>
            <a:endParaRPr lang="en-US" sz="1800" dirty="0">
              <a:effectLst/>
              <a:latin typeface="Times New Roman" panose="02020603050405020304" pitchFamily="18" charset="0"/>
              <a:ea typeface="Times New Roman" panose="02020603050405020304" pitchFamily="18" charset="0"/>
            </a:endParaRPr>
          </a:p>
          <a:p>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516394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algn="just">
              <a:spcAft>
                <a:spcPts val="600"/>
              </a:spcAft>
            </a:pPr>
            <a:r>
              <a:rPr lang="sr-Latn-RS" sz="1800" dirty="0">
                <a:effectLst/>
                <a:latin typeface="Times New Roman" panose="02020603050405020304" pitchFamily="18" charset="0"/>
                <a:ea typeface="MingLiU-ExtB" panose="02020500000000000000" pitchFamily="18" charset="-120"/>
              </a:rPr>
              <a:t>Podrazumeva se da svaki sigurnosni sistem ima alarm, a u našem slučaju njega predstavlja upravo </a:t>
            </a:r>
            <a:r>
              <a:rPr lang="sr-Latn-RS" sz="1800" dirty="0" err="1">
                <a:effectLst/>
                <a:latin typeface="Times New Roman" panose="02020603050405020304" pitchFamily="18" charset="0"/>
                <a:ea typeface="MingLiU-ExtB" panose="02020500000000000000" pitchFamily="18" charset="-120"/>
              </a:rPr>
              <a:t>piezo</a:t>
            </a:r>
            <a:r>
              <a:rPr lang="sr-Latn-RS" sz="1800" dirty="0">
                <a:effectLst/>
                <a:latin typeface="Times New Roman" panose="02020603050405020304" pitchFamily="18" charset="0"/>
                <a:ea typeface="MingLiU-ExtB" panose="02020500000000000000" pitchFamily="18" charset="-120"/>
              </a:rPr>
              <a:t> zujalica. Kada PIR senzor detektuje nepredviđeno kretanje u stakleniku, zujalica </a:t>
            </a:r>
            <a:r>
              <a:rPr lang="en-US" sz="1800" dirty="0">
                <a:effectLst/>
                <a:latin typeface="Times New Roman" panose="02020603050405020304" pitchFamily="18" charset="0"/>
                <a:ea typeface="MingLiU-ExtB" panose="02020500000000000000" pitchFamily="18" charset="-120"/>
              </a:rPr>
              <a:t>se </a:t>
            </a:r>
            <a:r>
              <a:rPr lang="en-US" sz="1800" dirty="0" err="1">
                <a:effectLst/>
                <a:latin typeface="Times New Roman" panose="02020603050405020304" pitchFamily="18" charset="0"/>
                <a:ea typeface="MingLiU-ExtB" panose="02020500000000000000" pitchFamily="18" charset="-120"/>
              </a:rPr>
              <a:t>oglasava</a:t>
            </a:r>
            <a:r>
              <a:rPr lang="en-US" sz="1800" dirty="0">
                <a:effectLst/>
                <a:latin typeface="Times New Roman" panose="02020603050405020304" pitchFamily="18" charset="0"/>
                <a:ea typeface="MingLiU-ExtB" panose="02020500000000000000" pitchFamily="18" charset="-120"/>
              </a:rPr>
              <a:t> </a:t>
            </a:r>
            <a:r>
              <a:rPr lang="en-US" sz="1800" dirty="0" err="1">
                <a:effectLst/>
                <a:latin typeface="Times New Roman" panose="02020603050405020304" pitchFamily="18" charset="0"/>
                <a:ea typeface="MingLiU-ExtB" panose="02020500000000000000" pitchFamily="18" charset="-120"/>
              </a:rPr>
              <a:t>odredjeni</a:t>
            </a:r>
            <a:r>
              <a:rPr lang="en-US" sz="1800" dirty="0">
                <a:effectLst/>
                <a:latin typeface="Times New Roman" panose="02020603050405020304" pitchFamily="18" charset="0"/>
                <a:ea typeface="MingLiU-ExtB" panose="02020500000000000000" pitchFamily="18" charset="-120"/>
              </a:rPr>
              <a:t> </a:t>
            </a:r>
            <a:r>
              <a:rPr lang="en-US" sz="1800" dirty="0" err="1">
                <a:effectLst/>
                <a:latin typeface="Times New Roman" panose="02020603050405020304" pitchFamily="18" charset="0"/>
                <a:ea typeface="MingLiU-ExtB" panose="02020500000000000000" pitchFamily="18" charset="-120"/>
              </a:rPr>
              <a:t>vremenski</a:t>
            </a:r>
            <a:r>
              <a:rPr lang="en-US" sz="1800" dirty="0">
                <a:effectLst/>
                <a:latin typeface="Times New Roman" panose="02020603050405020304" pitchFamily="18" charset="0"/>
                <a:ea typeface="MingLiU-ExtB" panose="02020500000000000000" pitchFamily="18" charset="-120"/>
              </a:rPr>
              <a:t> period </a:t>
            </a:r>
            <a:r>
              <a:rPr lang="en-US" sz="1800" dirty="0" err="1">
                <a:effectLst/>
                <a:latin typeface="Times New Roman" panose="02020603050405020304" pitchFamily="18" charset="0"/>
                <a:ea typeface="MingLiU-ExtB" panose="02020500000000000000" pitchFamily="18" charset="-120"/>
              </a:rPr>
              <a:t>nakon</a:t>
            </a:r>
            <a:r>
              <a:rPr lang="en-US" sz="1800" dirty="0">
                <a:effectLst/>
                <a:latin typeface="Times New Roman" panose="02020603050405020304" pitchFamily="18" charset="0"/>
                <a:ea typeface="MingLiU-ExtB" panose="02020500000000000000" pitchFamily="18" charset="-120"/>
              </a:rPr>
              <a:t> </a:t>
            </a:r>
            <a:r>
              <a:rPr lang="en-US" sz="1800" dirty="0" err="1">
                <a:effectLst/>
                <a:latin typeface="Times New Roman" panose="02020603050405020304" pitchFamily="18" charset="0"/>
                <a:ea typeface="MingLiU-ExtB" panose="02020500000000000000" pitchFamily="18" charset="-120"/>
              </a:rPr>
              <a:t>cega</a:t>
            </a:r>
            <a:r>
              <a:rPr lang="en-US" sz="1800" dirty="0">
                <a:effectLst/>
                <a:latin typeface="Times New Roman" panose="02020603050405020304" pitchFamily="18" charset="0"/>
                <a:ea typeface="MingLiU-ExtB" panose="02020500000000000000" pitchFamily="18" charset="-120"/>
              </a:rPr>
              <a:t> se </a:t>
            </a:r>
            <a:r>
              <a:rPr lang="en-US" sz="1800" dirty="0" err="1">
                <a:effectLst/>
                <a:latin typeface="Times New Roman" panose="02020603050405020304" pitchFamily="18" charset="0"/>
                <a:ea typeface="MingLiU-ExtB" panose="02020500000000000000" pitchFamily="18" charset="-120"/>
              </a:rPr>
              <a:t>gasi</a:t>
            </a:r>
            <a:r>
              <a:rPr lang="sr-Latn-RS" sz="1800" dirty="0">
                <a:effectLst/>
                <a:latin typeface="Times New Roman" panose="02020603050405020304" pitchFamily="18" charset="0"/>
                <a:ea typeface="MingLiU-ExtB" panose="02020500000000000000" pitchFamily="18" charset="-120"/>
              </a:rPr>
              <a:t>. </a:t>
            </a:r>
            <a:r>
              <a:rPr lang="en-US" sz="1800" dirty="0">
                <a:effectLst/>
                <a:latin typeface="Times New Roman" panose="02020603050405020304" pitchFamily="18" charset="0"/>
                <a:ea typeface="MingLiU-ExtB" panose="02020500000000000000" pitchFamily="18" charset="-120"/>
              </a:rPr>
              <a:t>Kad </a:t>
            </a:r>
            <a:r>
              <a:rPr lang="en-US" sz="1800" dirty="0" err="1">
                <a:effectLst/>
                <a:latin typeface="Times New Roman" panose="02020603050405020304" pitchFamily="18" charset="0"/>
                <a:ea typeface="MingLiU-ExtB" panose="02020500000000000000" pitchFamily="18" charset="-120"/>
              </a:rPr>
              <a:t>ponovo</a:t>
            </a:r>
            <a:r>
              <a:rPr lang="en-US" sz="1800" dirty="0">
                <a:effectLst/>
                <a:latin typeface="Times New Roman" panose="02020603050405020304" pitchFamily="18" charset="0"/>
                <a:ea typeface="MingLiU-ExtB" panose="02020500000000000000" pitchFamily="18" charset="-120"/>
              </a:rPr>
              <a:t> PIR </a:t>
            </a:r>
            <a:r>
              <a:rPr lang="en-US" sz="1800" dirty="0" err="1">
                <a:effectLst/>
                <a:latin typeface="Times New Roman" panose="02020603050405020304" pitchFamily="18" charset="0"/>
                <a:ea typeface="MingLiU-ExtB" panose="02020500000000000000" pitchFamily="18" charset="-120"/>
              </a:rPr>
              <a:t>detektuje</a:t>
            </a:r>
            <a:r>
              <a:rPr lang="en-US" sz="1800" dirty="0">
                <a:effectLst/>
                <a:latin typeface="Times New Roman" panose="02020603050405020304" pitchFamily="18" charset="0"/>
                <a:ea typeface="MingLiU-ExtB" panose="02020500000000000000" pitchFamily="18" charset="-120"/>
              </a:rPr>
              <a:t> </a:t>
            </a:r>
            <a:r>
              <a:rPr lang="en-US" sz="1800" dirty="0" err="1">
                <a:effectLst/>
                <a:latin typeface="Times New Roman" panose="02020603050405020304" pitchFamily="18" charset="0"/>
                <a:ea typeface="MingLiU-ExtB" panose="02020500000000000000" pitchFamily="18" charset="-120"/>
              </a:rPr>
              <a:t>kretanje</a:t>
            </a:r>
            <a:r>
              <a:rPr lang="en-US" sz="1800" dirty="0">
                <a:effectLst/>
                <a:latin typeface="Times New Roman" panose="02020603050405020304" pitchFamily="18" charset="0"/>
                <a:ea typeface="MingLiU-ExtB" panose="02020500000000000000" pitchFamily="18" charset="-120"/>
              </a:rPr>
              <a:t>, </a:t>
            </a:r>
            <a:r>
              <a:rPr lang="en-US" sz="1800" dirty="0" err="1">
                <a:effectLst/>
                <a:latin typeface="Times New Roman" panose="02020603050405020304" pitchFamily="18" charset="0"/>
                <a:ea typeface="MingLiU-ExtB" panose="02020500000000000000" pitchFamily="18" charset="-120"/>
              </a:rPr>
              <a:t>opet</a:t>
            </a:r>
            <a:r>
              <a:rPr lang="en-US" sz="1800" dirty="0">
                <a:effectLst/>
                <a:latin typeface="Times New Roman" panose="02020603050405020304" pitchFamily="18" charset="0"/>
                <a:ea typeface="MingLiU-ExtB" panose="02020500000000000000" pitchFamily="18" charset="-120"/>
              </a:rPr>
              <a:t> se </a:t>
            </a:r>
            <a:r>
              <a:rPr lang="en-US" sz="1800" dirty="0" err="1">
                <a:effectLst/>
                <a:latin typeface="Times New Roman" panose="02020603050405020304" pitchFamily="18" charset="0"/>
                <a:ea typeface="MingLiU-ExtB" panose="02020500000000000000" pitchFamily="18" charset="-120"/>
              </a:rPr>
              <a:t>oglasava</a:t>
            </a:r>
            <a:endParaRPr lang="sr-Latn-RS" sz="1800" dirty="0">
              <a:effectLst/>
              <a:latin typeface="Times New Roman" panose="02020603050405020304" pitchFamily="18" charset="0"/>
              <a:ea typeface="MingLiU-ExtB" panose="02020500000000000000" pitchFamily="18" charset="-120"/>
            </a:endParaRPr>
          </a:p>
          <a:p>
            <a:pPr indent="457200" algn="just">
              <a:spcAft>
                <a:spcPts val="600"/>
              </a:spcAft>
            </a:pPr>
            <a:r>
              <a:rPr lang="sr-Latn-RS" sz="1800" dirty="0">
                <a:effectLst/>
                <a:latin typeface="Times New Roman" panose="02020603050405020304" pitchFamily="18" charset="0"/>
                <a:ea typeface="MingLiU-ExtB" panose="02020500000000000000" pitchFamily="18" charset="-120"/>
              </a:rPr>
              <a:t>PIR</a:t>
            </a:r>
            <a:r>
              <a:rPr lang="sr-Latn-RS" sz="1800" dirty="0">
                <a:effectLst/>
                <a:latin typeface="Times New Roman" panose="02020603050405020304" pitchFamily="18" charset="0"/>
                <a:ea typeface="SimSun" panose="02010600030101010101" pitchFamily="2" charset="-122"/>
              </a:rPr>
              <a:t> je aktivan samo kada su vrata zatvorena, tj. kada korisnik nije lično u stakleniku, kako bi detektovao prisustvo bilo kakvog uljeza u vidu nepoznate osobe ili životinje., i tada se korisniku na telefon </a:t>
            </a:r>
            <a:r>
              <a:rPr lang="sr-Latn-RS" sz="1800" dirty="0" err="1">
                <a:effectLst/>
                <a:latin typeface="Times New Roman" panose="02020603050405020304" pitchFamily="18" charset="0"/>
                <a:ea typeface="SimSun" panose="02010600030101010101" pitchFamily="2" charset="-122"/>
              </a:rPr>
              <a:t>salje</a:t>
            </a:r>
            <a:r>
              <a:rPr lang="sr-Latn-RS" sz="1800" dirty="0">
                <a:effectLst/>
                <a:latin typeface="Times New Roman" panose="02020603050405020304" pitchFamily="18" charset="0"/>
                <a:ea typeface="SimSun" panose="02010600030101010101" pitchFamily="2" charset="-122"/>
              </a:rPr>
              <a:t> poruka o tome da je detektovano neočekivano kretanje na njegovom posedu.</a:t>
            </a:r>
            <a:endParaRPr lang="en-US" sz="1800" dirty="0">
              <a:effectLst/>
              <a:latin typeface="Times New Roman" panose="02020603050405020304" pitchFamily="18" charset="0"/>
              <a:ea typeface="Times New Roman" panose="02020603050405020304" pitchFamily="18" charset="0"/>
            </a:endParaRP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4095495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Na slajdu je prikazan algoritam rada</a:t>
            </a:r>
          </a:p>
          <a:p>
            <a:r>
              <a:rPr lang="sr-Latn-RS" dirty="0"/>
              <a:t>-CELINA 1 sa </a:t>
            </a:r>
            <a:r>
              <a:rPr lang="sr-Latn-RS" dirty="0" err="1"/>
              <a:t>fotootpornikom</a:t>
            </a:r>
            <a:endParaRPr lang="sr-Latn-RS" dirty="0"/>
          </a:p>
          <a:p>
            <a:r>
              <a:rPr lang="sr-Latn-RS" dirty="0"/>
              <a:t>-CELINA 2 sa servo motorom</a:t>
            </a:r>
          </a:p>
          <a:p>
            <a:r>
              <a:rPr lang="sr-Latn-RS" dirty="0"/>
              <a:t>-CELINA 3 sa </a:t>
            </a:r>
            <a:r>
              <a:rPr lang="sr-Latn-RS" dirty="0" err="1"/>
              <a:t>piezo</a:t>
            </a:r>
            <a:r>
              <a:rPr lang="sr-Latn-RS" dirty="0"/>
              <a:t> zujalicom i PIR senzorom</a:t>
            </a:r>
          </a:p>
          <a:p>
            <a:r>
              <a:rPr lang="sr-Latn-RS" dirty="0"/>
              <a:t>-CELINA 4 sa LM35, GLCD-om i </a:t>
            </a:r>
            <a:r>
              <a:rPr lang="sr-Latn-RS" dirty="0" err="1"/>
              <a:t>Touchscreen</a:t>
            </a:r>
            <a:r>
              <a:rPr lang="sr-Latn-RS" dirty="0"/>
              <a:t>-om</a:t>
            </a:r>
            <a:endParaRPr lang="en-150"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863977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2/1/2023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61360257"/>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2/1/2023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ransition spd="slow">
    <p:cover/>
  </p:transition>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11.sv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7.sv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slide" Target="slide10.xml"/><Relationship Id="rId3" Type="http://schemas.openxmlformats.org/officeDocument/2006/relationships/image" Target="../media/image1.jpeg"/><Relationship Id="rId7" Type="http://schemas.openxmlformats.org/officeDocument/2006/relationships/diagramLayout" Target="../diagrams/layout1.xml"/><Relationship Id="rId12" Type="http://schemas.openxmlformats.org/officeDocument/2006/relationships/slide" Target="slide4.xml"/><Relationship Id="rId2" Type="http://schemas.openxmlformats.org/officeDocument/2006/relationships/notesSlide" Target="../notesSlides/notesSlide2.xml"/><Relationship Id="rId16"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slide" Target="slide9.xml"/><Relationship Id="rId5" Type="http://schemas.openxmlformats.org/officeDocument/2006/relationships/image" Target="../media/image5.jpeg"/><Relationship Id="rId15" Type="http://schemas.openxmlformats.org/officeDocument/2006/relationships/image" Target="../media/image13.svg"/><Relationship Id="rId10" Type="http://schemas.microsoft.com/office/2007/relationships/diagramDrawing" Target="../diagrams/drawing1.xml"/><Relationship Id="rId4" Type="http://schemas.openxmlformats.org/officeDocument/2006/relationships/image" Target="../media/image2.png"/><Relationship Id="rId9" Type="http://schemas.openxmlformats.org/officeDocument/2006/relationships/diagramColors" Target="../diagrams/colors1.xml"/><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slide" Target="slide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slide" Target="slide2.xml"/><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slide" Target="slide2.xml"/><Relationship Id="rId10" Type="http://schemas.openxmlformats.org/officeDocument/2006/relationships/image" Target="../media/image20.PNG"/><Relationship Id="rId4" Type="http://schemas.openxmlformats.org/officeDocument/2006/relationships/image" Target="../media/image9.sv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slide" Target="slide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slide" Target="slide2.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slide" Target="slide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 Target="slide2.xml"/><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11.sv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Lightbulb">
            <a:extLst>
              <a:ext uri="{FF2B5EF4-FFF2-40B4-BE49-F238E27FC236}">
                <a16:creationId xmlns:a16="http://schemas.microsoft.com/office/drawing/2014/main" id="{AC06F95D-BA5D-4DEE-93EF-3FE3173D13FF}"/>
              </a:ext>
            </a:extLst>
          </p:cNvPr>
          <p:cNvPicPr>
            <a:picLocks noChangeAspect="1"/>
          </p:cNvPicPr>
          <p:nvPr/>
        </p:nvPicPr>
        <p:blipFill rotWithShape="1">
          <a:blip r:embed="rId5" cstate="email">
            <a:alphaModFix/>
            <a:extLst>
              <a:ext uri="{28A0092B-C50C-407E-A947-70E740481C1C}">
                <a14:useLocalDpi xmlns:a14="http://schemas.microsoft.com/office/drawing/2010/main"/>
              </a:ext>
            </a:extLst>
          </a:blip>
          <a:srcRect/>
          <a:stretch/>
        </p:blipFill>
        <p:spPr>
          <a:xfrm>
            <a:off x="3611" y="10"/>
            <a:ext cx="12188389" cy="6857990"/>
          </a:xfrm>
          <a:prstGeom prst="rect">
            <a:avLst/>
          </a:prstGeom>
        </p:spPr>
      </p:pic>
      <p:grpSp>
        <p:nvGrpSpPr>
          <p:cNvPr id="14" name="Group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Round Diagonal Corner Rectangle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Freeform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Freeform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Freeform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Freeform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Freeform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Freeform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Freeform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Freeform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Rectangle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Freeform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Freeform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Freeform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Freeform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Freeform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Freeform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Freeform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Freeform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Freeform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Rectangle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4D687081-16D7-4BC5-A7DB-E70117439F85}"/>
              </a:ext>
            </a:extLst>
          </p:cNvPr>
          <p:cNvSpPr>
            <a:spLocks noGrp="1"/>
          </p:cNvSpPr>
          <p:nvPr>
            <p:ph type="ctrTitle"/>
          </p:nvPr>
        </p:nvSpPr>
        <p:spPr>
          <a:xfrm>
            <a:off x="2471737" y="2391686"/>
            <a:ext cx="7297738" cy="1081367"/>
          </a:xfrm>
        </p:spPr>
        <p:txBody>
          <a:bodyPr anchor="ctr">
            <a:noAutofit/>
          </a:bodyPr>
          <a:lstStyle/>
          <a:p>
            <a:pPr algn="ctr"/>
            <a:r>
              <a:rPr lang="en-US" sz="4200" dirty="0" err="1"/>
              <a:t>Sistem</a:t>
            </a:r>
            <a:r>
              <a:rPr lang="en-US" sz="4200" dirty="0"/>
              <a:t> za </a:t>
            </a:r>
            <a:r>
              <a:rPr lang="en-US" sz="4200" dirty="0" err="1"/>
              <a:t>za</a:t>
            </a:r>
            <a:r>
              <a:rPr lang="sr-Latn-RS" sz="4200" dirty="0"/>
              <a:t>štitu i automatizaciju </a:t>
            </a:r>
            <a:r>
              <a:rPr lang="en-US" sz="4200" dirty="0" err="1"/>
              <a:t>staklenika</a:t>
            </a:r>
            <a:endParaRPr lang="en-US" sz="4200" dirty="0"/>
          </a:p>
        </p:txBody>
      </p:sp>
      <p:sp>
        <p:nvSpPr>
          <p:cNvPr id="3" name="Subtitle 2">
            <a:extLst>
              <a:ext uri="{FF2B5EF4-FFF2-40B4-BE49-F238E27FC236}">
                <a16:creationId xmlns:a16="http://schemas.microsoft.com/office/drawing/2014/main" id="{1841851F-203A-4F8E-AA75-478526ABA894}"/>
              </a:ext>
            </a:extLst>
          </p:cNvPr>
          <p:cNvSpPr>
            <a:spLocks noGrp="1"/>
          </p:cNvSpPr>
          <p:nvPr>
            <p:ph type="subTitle" idx="1"/>
          </p:nvPr>
        </p:nvSpPr>
        <p:spPr>
          <a:xfrm>
            <a:off x="2154237" y="3541449"/>
            <a:ext cx="7370764" cy="1261370"/>
          </a:xfrm>
        </p:spPr>
        <p:txBody>
          <a:bodyPr>
            <a:normAutofit/>
          </a:bodyPr>
          <a:lstStyle/>
          <a:p>
            <a:pPr algn="r"/>
            <a:r>
              <a:rPr lang="sr-Latn-RS" dirty="0"/>
              <a:t>EE166/2019 Nikolić martina       EE7/2019 </a:t>
            </a:r>
            <a:r>
              <a:rPr lang="sr-Latn-RS" dirty="0" err="1"/>
              <a:t>Šormaz</a:t>
            </a:r>
            <a:r>
              <a:rPr lang="sr-Latn-RS" dirty="0"/>
              <a:t>  </a:t>
            </a:r>
            <a:r>
              <a:rPr lang="sr-Latn-RS" dirty="0" err="1"/>
              <a:t>nikola</a:t>
            </a:r>
            <a:endParaRPr lang="sr-Latn-RS" dirty="0"/>
          </a:p>
          <a:p>
            <a:pPr algn="r"/>
            <a:r>
              <a:rPr lang="sr-Latn-RS" dirty="0"/>
              <a:t>EE122/2019 Stefanov </a:t>
            </a:r>
            <a:r>
              <a:rPr lang="sr-Latn-RS" dirty="0" err="1"/>
              <a:t>miljana</a:t>
            </a:r>
            <a:r>
              <a:rPr lang="sr-Latn-RS" dirty="0"/>
              <a:t>   ee26/2019 </a:t>
            </a:r>
            <a:r>
              <a:rPr lang="sr-Latn-RS" dirty="0" err="1"/>
              <a:t>draškić</a:t>
            </a:r>
            <a:r>
              <a:rPr lang="sr-Latn-RS" dirty="0"/>
              <a:t> marko</a:t>
            </a:r>
            <a:endParaRPr lang="en-US" dirty="0"/>
          </a:p>
        </p:txBody>
      </p:sp>
      <p:sp>
        <p:nvSpPr>
          <p:cNvPr id="38" name="Rectangle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F04CD6-AD74-631E-922A-C2963FD87F46}"/>
              </a:ext>
            </a:extLst>
          </p:cNvPr>
          <p:cNvGrpSpPr/>
          <p:nvPr/>
        </p:nvGrpSpPr>
        <p:grpSpPr>
          <a:xfrm>
            <a:off x="0" y="-19050"/>
            <a:ext cx="8510956" cy="1493541"/>
            <a:chOff x="-2" y="0"/>
            <a:chExt cx="8510956" cy="1426866"/>
          </a:xfrm>
        </p:grpSpPr>
        <p:sp>
          <p:nvSpPr>
            <p:cNvPr id="10" name="Isosceles Triangle 9">
              <a:extLst>
                <a:ext uri="{FF2B5EF4-FFF2-40B4-BE49-F238E27FC236}">
                  <a16:creationId xmlns:a16="http://schemas.microsoft.com/office/drawing/2014/main" id="{12AA2431-FF88-C469-3758-61D9879EA5C9}"/>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1" name="Isosceles Triangle 10">
              <a:extLst>
                <a:ext uri="{FF2B5EF4-FFF2-40B4-BE49-F238E27FC236}">
                  <a16:creationId xmlns:a16="http://schemas.microsoft.com/office/drawing/2014/main" id="{E4A60939-9CD3-17AB-4C93-10429B8F7012}"/>
                </a:ext>
              </a:extLst>
            </p:cNvPr>
            <p:cNvSpPr/>
            <p:nvPr/>
          </p:nvSpPr>
          <p:spPr>
            <a:xfrm rot="10800000">
              <a:off x="0" y="11939"/>
              <a:ext cx="8510954" cy="125198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2" name="TextBox 11">
            <a:extLst>
              <a:ext uri="{FF2B5EF4-FFF2-40B4-BE49-F238E27FC236}">
                <a16:creationId xmlns:a16="http://schemas.microsoft.com/office/drawing/2014/main" id="{4E9261C7-23B4-E1BE-6E80-3BDBE5E866B7}"/>
              </a:ext>
            </a:extLst>
          </p:cNvPr>
          <p:cNvSpPr txBox="1"/>
          <p:nvPr/>
        </p:nvSpPr>
        <p:spPr>
          <a:xfrm>
            <a:off x="700856" y="242070"/>
            <a:ext cx="4295673" cy="461665"/>
          </a:xfrm>
          <a:prstGeom prst="rect">
            <a:avLst/>
          </a:prstGeom>
          <a:noFill/>
        </p:spPr>
        <p:txBody>
          <a:bodyPr wrap="square" rtlCol="0">
            <a:spAutoFit/>
          </a:bodyPr>
          <a:lstStyle/>
          <a:p>
            <a:r>
              <a:rPr lang="sr-Latn-RS" sz="2400" b="1" dirty="0"/>
              <a:t>REALIZACIJA</a:t>
            </a:r>
            <a:endParaRPr lang="en-US" sz="2400" b="1" dirty="0"/>
          </a:p>
        </p:txBody>
      </p:sp>
      <p:grpSp>
        <p:nvGrpSpPr>
          <p:cNvPr id="13" name="Group 12">
            <a:extLst>
              <a:ext uri="{FF2B5EF4-FFF2-40B4-BE49-F238E27FC236}">
                <a16:creationId xmlns:a16="http://schemas.microsoft.com/office/drawing/2014/main" id="{0818FCEF-0952-FBD6-2D6C-6C03CDC10A46}"/>
              </a:ext>
            </a:extLst>
          </p:cNvPr>
          <p:cNvGrpSpPr/>
          <p:nvPr/>
        </p:nvGrpSpPr>
        <p:grpSpPr>
          <a:xfrm rot="10800000">
            <a:off x="3680370" y="6048957"/>
            <a:ext cx="8510956" cy="815251"/>
            <a:chOff x="-2" y="-2"/>
            <a:chExt cx="8510956" cy="1426868"/>
          </a:xfrm>
        </p:grpSpPr>
        <p:sp>
          <p:nvSpPr>
            <p:cNvPr id="14" name="Isosceles Triangle 13">
              <a:extLst>
                <a:ext uri="{FF2B5EF4-FFF2-40B4-BE49-F238E27FC236}">
                  <a16:creationId xmlns:a16="http://schemas.microsoft.com/office/drawing/2014/main" id="{A3ABD52E-04D6-0B19-DE1B-FB5495073EB0}"/>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5" name="Isosceles Triangle 14">
              <a:extLst>
                <a:ext uri="{FF2B5EF4-FFF2-40B4-BE49-F238E27FC236}">
                  <a16:creationId xmlns:a16="http://schemas.microsoft.com/office/drawing/2014/main" id="{2FB6625A-F488-3CDA-BC7A-42F96F63795B}"/>
                </a:ext>
              </a:extLst>
            </p:cNvPr>
            <p:cNvSpPr/>
            <p:nvPr/>
          </p:nvSpPr>
          <p:spPr>
            <a:xfrm rot="10800000">
              <a:off x="0" y="-2"/>
              <a:ext cx="8510954" cy="126392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9" name="Arrow: Right 18">
            <a:hlinkClick r:id="rId3" action="ppaction://hlinksldjump"/>
            <a:extLst>
              <a:ext uri="{FF2B5EF4-FFF2-40B4-BE49-F238E27FC236}">
                <a16:creationId xmlns:a16="http://schemas.microsoft.com/office/drawing/2014/main" id="{9AC9BAE0-FE6E-3AB7-D875-D60F62CA590A}"/>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6D7DF56E-42CB-1904-744E-61B0AEA5CE24}"/>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3"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3"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
        <p:nvSpPr>
          <p:cNvPr id="22" name="Rectangle 21" descr="Cloud Computing">
            <a:extLst>
              <a:ext uri="{FF2B5EF4-FFF2-40B4-BE49-F238E27FC236}">
                <a16:creationId xmlns:a16="http://schemas.microsoft.com/office/drawing/2014/main" id="{788FE143-B0CA-136F-5B45-AA468282EE2A}"/>
              </a:ext>
            </a:extLst>
          </p:cNvPr>
          <p:cNvSpPr/>
          <p:nvPr/>
        </p:nvSpPr>
        <p:spPr>
          <a:xfrm>
            <a:off x="219161" y="220708"/>
            <a:ext cx="481695" cy="4816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Content Placeholder 3">
            <a:extLst>
              <a:ext uri="{FF2B5EF4-FFF2-40B4-BE49-F238E27FC236}">
                <a16:creationId xmlns:a16="http://schemas.microsoft.com/office/drawing/2014/main" id="{55AF5CB0-34FF-1BB2-6F29-86E92BFED3BE}"/>
              </a:ext>
            </a:extLst>
          </p:cNvPr>
          <p:cNvPicPr>
            <a:picLocks noGrp="1" noChangeAspect="1"/>
          </p:cNvPicPr>
          <p:nvPr>
            <p:ph idx="1"/>
          </p:nvPr>
        </p:nvPicPr>
        <p:blipFill rotWithShape="1">
          <a:blip r:embed="rId6" cstate="print">
            <a:extLst>
              <a:ext uri="{28A0092B-C50C-407E-A947-70E740481C1C}">
                <a14:useLocalDpi xmlns:a14="http://schemas.microsoft.com/office/drawing/2010/main" val="0"/>
              </a:ext>
            </a:extLst>
          </a:blip>
          <a:srcRect l="9775" t="1957" r="13285" b="2028"/>
          <a:stretch/>
        </p:blipFill>
        <p:spPr bwMode="auto">
          <a:xfrm rot="16200000">
            <a:off x="1775818" y="820324"/>
            <a:ext cx="3611857" cy="5412454"/>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A425454-C4FC-4F1F-AF7B-604D4933269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0053" t="1809" r="2675" b="9451"/>
          <a:stretch/>
        </p:blipFill>
        <p:spPr bwMode="auto">
          <a:xfrm rot="16200000">
            <a:off x="7057073" y="954020"/>
            <a:ext cx="3611856" cy="515004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7880704"/>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F04CD6-AD74-631E-922A-C2963FD87F46}"/>
              </a:ext>
            </a:extLst>
          </p:cNvPr>
          <p:cNvGrpSpPr/>
          <p:nvPr/>
        </p:nvGrpSpPr>
        <p:grpSpPr>
          <a:xfrm>
            <a:off x="0" y="-19050"/>
            <a:ext cx="8510956" cy="1493541"/>
            <a:chOff x="-2" y="0"/>
            <a:chExt cx="8510956" cy="1426866"/>
          </a:xfrm>
        </p:grpSpPr>
        <p:sp>
          <p:nvSpPr>
            <p:cNvPr id="10" name="Isosceles Triangle 9">
              <a:extLst>
                <a:ext uri="{FF2B5EF4-FFF2-40B4-BE49-F238E27FC236}">
                  <a16:creationId xmlns:a16="http://schemas.microsoft.com/office/drawing/2014/main" id="{12AA2431-FF88-C469-3758-61D9879EA5C9}"/>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1" name="Isosceles Triangle 10">
              <a:extLst>
                <a:ext uri="{FF2B5EF4-FFF2-40B4-BE49-F238E27FC236}">
                  <a16:creationId xmlns:a16="http://schemas.microsoft.com/office/drawing/2014/main" id="{E4A60939-9CD3-17AB-4C93-10429B8F7012}"/>
                </a:ext>
              </a:extLst>
            </p:cNvPr>
            <p:cNvSpPr/>
            <p:nvPr/>
          </p:nvSpPr>
          <p:spPr>
            <a:xfrm rot="10800000">
              <a:off x="0" y="11939"/>
              <a:ext cx="8510954" cy="125198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2" name="TextBox 11">
            <a:extLst>
              <a:ext uri="{FF2B5EF4-FFF2-40B4-BE49-F238E27FC236}">
                <a16:creationId xmlns:a16="http://schemas.microsoft.com/office/drawing/2014/main" id="{4E9261C7-23B4-E1BE-6E80-3BDBE5E866B7}"/>
              </a:ext>
            </a:extLst>
          </p:cNvPr>
          <p:cNvSpPr txBox="1"/>
          <p:nvPr/>
        </p:nvSpPr>
        <p:spPr>
          <a:xfrm>
            <a:off x="700856" y="242070"/>
            <a:ext cx="4295673" cy="461665"/>
          </a:xfrm>
          <a:prstGeom prst="rect">
            <a:avLst/>
          </a:prstGeom>
          <a:noFill/>
        </p:spPr>
        <p:txBody>
          <a:bodyPr wrap="square" rtlCol="0">
            <a:spAutoFit/>
          </a:bodyPr>
          <a:lstStyle/>
          <a:p>
            <a:r>
              <a:rPr lang="sr-Latn-RS" sz="2400" b="1" dirty="0"/>
              <a:t>REALIZACIJA</a:t>
            </a:r>
            <a:endParaRPr lang="en-US" sz="2400" b="1" dirty="0"/>
          </a:p>
        </p:txBody>
      </p:sp>
      <p:grpSp>
        <p:nvGrpSpPr>
          <p:cNvPr id="13" name="Group 12">
            <a:extLst>
              <a:ext uri="{FF2B5EF4-FFF2-40B4-BE49-F238E27FC236}">
                <a16:creationId xmlns:a16="http://schemas.microsoft.com/office/drawing/2014/main" id="{0818FCEF-0952-FBD6-2D6C-6C03CDC10A46}"/>
              </a:ext>
            </a:extLst>
          </p:cNvPr>
          <p:cNvGrpSpPr/>
          <p:nvPr/>
        </p:nvGrpSpPr>
        <p:grpSpPr>
          <a:xfrm rot="10800000">
            <a:off x="3680370" y="6048957"/>
            <a:ext cx="8510956" cy="815251"/>
            <a:chOff x="-2" y="-2"/>
            <a:chExt cx="8510956" cy="1426868"/>
          </a:xfrm>
        </p:grpSpPr>
        <p:sp>
          <p:nvSpPr>
            <p:cNvPr id="14" name="Isosceles Triangle 13">
              <a:extLst>
                <a:ext uri="{FF2B5EF4-FFF2-40B4-BE49-F238E27FC236}">
                  <a16:creationId xmlns:a16="http://schemas.microsoft.com/office/drawing/2014/main" id="{A3ABD52E-04D6-0B19-DE1B-FB5495073EB0}"/>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5" name="Isosceles Triangle 14">
              <a:extLst>
                <a:ext uri="{FF2B5EF4-FFF2-40B4-BE49-F238E27FC236}">
                  <a16:creationId xmlns:a16="http://schemas.microsoft.com/office/drawing/2014/main" id="{2FB6625A-F488-3CDA-BC7A-42F96F63795B}"/>
                </a:ext>
              </a:extLst>
            </p:cNvPr>
            <p:cNvSpPr/>
            <p:nvPr/>
          </p:nvSpPr>
          <p:spPr>
            <a:xfrm rot="10800000">
              <a:off x="0" y="-2"/>
              <a:ext cx="8510954" cy="126392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9" name="Arrow: Right 18">
            <a:hlinkClick r:id="rId3" action="ppaction://hlinksldjump"/>
            <a:extLst>
              <a:ext uri="{FF2B5EF4-FFF2-40B4-BE49-F238E27FC236}">
                <a16:creationId xmlns:a16="http://schemas.microsoft.com/office/drawing/2014/main" id="{9AC9BAE0-FE6E-3AB7-D875-D60F62CA590A}"/>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6D7DF56E-42CB-1904-744E-61B0AEA5CE24}"/>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3"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3"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graphicFrame>
        <p:nvGraphicFramePr>
          <p:cNvPr id="23" name="Content Placeholder 22">
            <a:extLst>
              <a:ext uri="{FF2B5EF4-FFF2-40B4-BE49-F238E27FC236}">
                <a16:creationId xmlns:a16="http://schemas.microsoft.com/office/drawing/2014/main" id="{A770D775-649C-F958-86C2-01F9C43DA7C4}"/>
              </a:ext>
            </a:extLst>
          </p:cNvPr>
          <p:cNvGraphicFramePr>
            <a:graphicFrameLocks noGrp="1"/>
          </p:cNvGraphicFramePr>
          <p:nvPr>
            <p:ph idx="1"/>
          </p:nvPr>
        </p:nvGraphicFramePr>
        <p:xfrm>
          <a:off x="840470" y="1403790"/>
          <a:ext cx="10511060" cy="4700075"/>
        </p:xfrm>
        <a:graphic>
          <a:graphicData uri="http://schemas.openxmlformats.org/drawingml/2006/table">
            <a:tbl>
              <a:tblPr firstRow="1" firstCol="1" bandRow="1">
                <a:tableStyleId>{5C22544A-7EE6-4342-B048-85BDC9FD1C3A}</a:tableStyleId>
              </a:tblPr>
              <a:tblGrid>
                <a:gridCol w="710716">
                  <a:extLst>
                    <a:ext uri="{9D8B030D-6E8A-4147-A177-3AD203B41FA5}">
                      <a16:colId xmlns:a16="http://schemas.microsoft.com/office/drawing/2014/main" val="2213298780"/>
                    </a:ext>
                  </a:extLst>
                </a:gridCol>
                <a:gridCol w="3218948">
                  <a:extLst>
                    <a:ext uri="{9D8B030D-6E8A-4147-A177-3AD203B41FA5}">
                      <a16:colId xmlns:a16="http://schemas.microsoft.com/office/drawing/2014/main" val="2698505495"/>
                    </a:ext>
                  </a:extLst>
                </a:gridCol>
                <a:gridCol w="4022136">
                  <a:extLst>
                    <a:ext uri="{9D8B030D-6E8A-4147-A177-3AD203B41FA5}">
                      <a16:colId xmlns:a16="http://schemas.microsoft.com/office/drawing/2014/main" val="1317080814"/>
                    </a:ext>
                  </a:extLst>
                </a:gridCol>
                <a:gridCol w="2559260">
                  <a:extLst>
                    <a:ext uri="{9D8B030D-6E8A-4147-A177-3AD203B41FA5}">
                      <a16:colId xmlns:a16="http://schemas.microsoft.com/office/drawing/2014/main" val="1192880327"/>
                    </a:ext>
                  </a:extLst>
                </a:gridCol>
              </a:tblGrid>
              <a:tr h="525271">
                <a:tc>
                  <a:txBody>
                    <a:bodyPr/>
                    <a:lstStyle/>
                    <a:p>
                      <a:pPr indent="457200" algn="ctr">
                        <a:spcAft>
                          <a:spcPts val="600"/>
                        </a:spcAft>
                      </a:pPr>
                      <a:r>
                        <a:rPr lang="sr-Latn-RS" sz="18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Naziv korišćene komponente</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Uloga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Korišćeni pinovi</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27729702"/>
                  </a:ext>
                </a:extLst>
              </a:tr>
              <a:tr h="573023">
                <a:tc>
                  <a:txBody>
                    <a:bodyPr/>
                    <a:lstStyle/>
                    <a:p>
                      <a:pPr indent="457200" algn="ctr">
                        <a:spcAft>
                          <a:spcPts val="600"/>
                        </a:spcAft>
                      </a:pPr>
                      <a:r>
                        <a:rPr lang="sr-Latn-RS" sz="1800" dirty="0">
                          <a:effectLst/>
                        </a:rPr>
                        <a:t>1</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Mikroe EasyPIC™ v7 for dsPIC30</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Razvojna ploča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54255871"/>
                  </a:ext>
                </a:extLst>
              </a:tr>
              <a:tr h="464587">
                <a:tc>
                  <a:txBody>
                    <a:bodyPr/>
                    <a:lstStyle/>
                    <a:p>
                      <a:pPr indent="457200" algn="ctr">
                        <a:spcAft>
                          <a:spcPts val="600"/>
                        </a:spcAft>
                      </a:pPr>
                      <a:r>
                        <a:rPr lang="sr-Latn-RS" sz="1800">
                          <a:effectLst/>
                        </a:rPr>
                        <a:t>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dsPIC30F4013</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Mikrokontroler</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387233866"/>
                  </a:ext>
                </a:extLst>
              </a:tr>
              <a:tr h="414845">
                <a:tc>
                  <a:txBody>
                    <a:bodyPr/>
                    <a:lstStyle/>
                    <a:p>
                      <a:pPr indent="457200" algn="ctr">
                        <a:spcAft>
                          <a:spcPts val="600"/>
                        </a:spcAft>
                      </a:pPr>
                      <a:r>
                        <a:rPr lang="sr-Latn-RS" sz="1800">
                          <a:effectLst/>
                        </a:rPr>
                        <a:t>3</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HC - SR501 PIR senzor</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Detekcija uljeza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RB11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34858791"/>
                  </a:ext>
                </a:extLst>
              </a:tr>
              <a:tr h="405892">
                <a:tc>
                  <a:txBody>
                    <a:bodyPr/>
                    <a:lstStyle/>
                    <a:p>
                      <a:pPr indent="457200" algn="ctr">
                        <a:spcAft>
                          <a:spcPts val="600"/>
                        </a:spcAft>
                      </a:pPr>
                      <a:r>
                        <a:rPr lang="sr-Latn-RS" sz="1800">
                          <a:effectLst/>
                        </a:rPr>
                        <a:t>4</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SG90 servo motor</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dirty="0">
                          <a:effectLst/>
                        </a:rPr>
                        <a:t>Otvaranje i zatvaranje vrata</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RB6</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933534973"/>
                  </a:ext>
                </a:extLst>
              </a:tr>
              <a:tr h="412855">
                <a:tc>
                  <a:txBody>
                    <a:bodyPr/>
                    <a:lstStyle/>
                    <a:p>
                      <a:pPr indent="457200" algn="ctr">
                        <a:spcAft>
                          <a:spcPts val="600"/>
                        </a:spcAft>
                      </a:pPr>
                      <a:r>
                        <a:rPr lang="sr-Latn-RS" sz="1800">
                          <a:effectLst/>
                        </a:rPr>
                        <a:t>5</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Piezo zujalica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Indikator ulaska uljeza u staklenik</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RA11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12771598"/>
                  </a:ext>
                </a:extLst>
              </a:tr>
              <a:tr h="418824">
                <a:tc>
                  <a:txBody>
                    <a:bodyPr/>
                    <a:lstStyle/>
                    <a:p>
                      <a:pPr indent="457200" algn="ctr">
                        <a:spcAft>
                          <a:spcPts val="600"/>
                        </a:spcAft>
                      </a:pPr>
                      <a:r>
                        <a:rPr lang="sr-Latn-RS" sz="1800">
                          <a:effectLst/>
                        </a:rPr>
                        <a:t>6</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Fotootpornik</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Indikator doba dana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RB12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24533000"/>
                  </a:ext>
                </a:extLst>
              </a:tr>
              <a:tr h="410866">
                <a:tc>
                  <a:txBody>
                    <a:bodyPr/>
                    <a:lstStyle/>
                    <a:p>
                      <a:pPr indent="457200" algn="ctr">
                        <a:spcAft>
                          <a:spcPts val="600"/>
                        </a:spcAft>
                      </a:pPr>
                      <a:r>
                        <a:rPr lang="sr-Latn-RS" sz="1800">
                          <a:effectLst/>
                        </a:rPr>
                        <a:t>7</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LM35</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Provera temperature u stakleniku</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RB10</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68097869"/>
                  </a:ext>
                </a:extLst>
              </a:tr>
              <a:tr h="1050543">
                <a:tc>
                  <a:txBody>
                    <a:bodyPr/>
                    <a:lstStyle/>
                    <a:p>
                      <a:pPr indent="457200" algn="ctr">
                        <a:spcAft>
                          <a:spcPts val="600"/>
                        </a:spcAft>
                      </a:pPr>
                      <a:r>
                        <a:rPr lang="sr-Latn-RS" sz="1800">
                          <a:effectLst/>
                        </a:rPr>
                        <a:t>8</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a:effectLst/>
                        </a:rPr>
                        <a:t>GLCD &amp; Touchscreen</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dirty="0">
                          <a:effectLst/>
                        </a:rPr>
                        <a:t>Grafički prikaz temperature u vremenu</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indent="457200" algn="ctr">
                        <a:spcAft>
                          <a:spcPts val="600"/>
                        </a:spcAft>
                      </a:pPr>
                      <a:r>
                        <a:rPr lang="sr-Latn-RS" sz="1800" dirty="0">
                          <a:effectLst/>
                        </a:rPr>
                        <a:t>RF0, RF1, RF4, RF5, RC13, RC14, RB0 - RB5, RD0 - RD7, RB8, RB9</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956746689"/>
                  </a:ext>
                </a:extLst>
              </a:tr>
            </a:tbl>
          </a:graphicData>
        </a:graphic>
      </p:graphicFrame>
      <p:sp>
        <p:nvSpPr>
          <p:cNvPr id="22" name="Rectangle 21" descr="Cloud Computing">
            <a:extLst>
              <a:ext uri="{FF2B5EF4-FFF2-40B4-BE49-F238E27FC236}">
                <a16:creationId xmlns:a16="http://schemas.microsoft.com/office/drawing/2014/main" id="{788FE143-B0CA-136F-5B45-AA468282EE2A}"/>
              </a:ext>
            </a:extLst>
          </p:cNvPr>
          <p:cNvSpPr/>
          <p:nvPr/>
        </p:nvSpPr>
        <p:spPr>
          <a:xfrm>
            <a:off x="219161" y="220708"/>
            <a:ext cx="481695" cy="4816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4511400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32CA-5239-73B4-C701-F78F3B5C5D01}"/>
              </a:ext>
            </a:extLst>
          </p:cNvPr>
          <p:cNvSpPr>
            <a:spLocks noGrp="1"/>
          </p:cNvSpPr>
          <p:nvPr>
            <p:ph type="title"/>
          </p:nvPr>
        </p:nvSpPr>
        <p:spPr>
          <a:xfrm>
            <a:off x="1131152" y="1203795"/>
            <a:ext cx="9905998" cy="1478570"/>
          </a:xfrm>
        </p:spPr>
        <p:txBody>
          <a:bodyPr/>
          <a:lstStyle/>
          <a:p>
            <a:r>
              <a:rPr lang="sr-Latn-RS" dirty="0"/>
              <a:t>Mane i njihova rešenja</a:t>
            </a:r>
            <a:endParaRPr lang="en-150" dirty="0"/>
          </a:p>
        </p:txBody>
      </p:sp>
      <p:sp>
        <p:nvSpPr>
          <p:cNvPr id="3" name="Content Placeholder 2">
            <a:extLst>
              <a:ext uri="{FF2B5EF4-FFF2-40B4-BE49-F238E27FC236}">
                <a16:creationId xmlns:a16="http://schemas.microsoft.com/office/drawing/2014/main" id="{61D376BB-601A-605C-8018-E637FEB49FA6}"/>
              </a:ext>
            </a:extLst>
          </p:cNvPr>
          <p:cNvSpPr>
            <a:spLocks noGrp="1"/>
          </p:cNvSpPr>
          <p:nvPr>
            <p:ph idx="1"/>
          </p:nvPr>
        </p:nvSpPr>
        <p:spPr>
          <a:xfrm>
            <a:off x="617621" y="2536452"/>
            <a:ext cx="10956757" cy="3541714"/>
          </a:xfrm>
        </p:spPr>
        <p:txBody>
          <a:bodyPr>
            <a:normAutofit/>
          </a:bodyPr>
          <a:lstStyle/>
          <a:p>
            <a:pPr>
              <a:buFont typeface="Wingdings" panose="05000000000000000000" pitchFamily="2" charset="2"/>
              <a:buChar char="ü"/>
            </a:pPr>
            <a:r>
              <a:rPr lang="sr-Latn-RS" dirty="0"/>
              <a:t>prevelika brzina rada A/D </a:t>
            </a:r>
            <a:r>
              <a:rPr lang="sr-Latn-RS" dirty="0" err="1"/>
              <a:t>konvertora</a:t>
            </a:r>
            <a:r>
              <a:rPr lang="sr-Latn-RS" dirty="0"/>
              <a:t> u odnosu na promenu temperature u realnosti</a:t>
            </a:r>
          </a:p>
          <a:p>
            <a:pPr>
              <a:buFont typeface="Wingdings" panose="05000000000000000000" pitchFamily="2" charset="2"/>
              <a:buChar char="ü"/>
            </a:pPr>
            <a:r>
              <a:rPr lang="sr-Latn-RS" dirty="0"/>
              <a:t>nedostatak slobodnih pinova za unapređenje sistema</a:t>
            </a:r>
          </a:p>
          <a:p>
            <a:pPr>
              <a:buFont typeface="Wingdings" panose="05000000000000000000" pitchFamily="2" charset="2"/>
              <a:buChar char="ü"/>
            </a:pPr>
            <a:r>
              <a:rPr lang="sr-Latn-RS" dirty="0"/>
              <a:t>ne postoji opcija za rashlađivanje prostorije nakon eventualnog dostizanja kritično visoke temperature</a:t>
            </a:r>
          </a:p>
          <a:p>
            <a:pPr>
              <a:buFont typeface="Wingdings" panose="05000000000000000000" pitchFamily="2" charset="2"/>
              <a:buChar char="ü"/>
            </a:pPr>
            <a:r>
              <a:rPr lang="sr-Latn-RS" dirty="0"/>
              <a:t>šifra nije preterano siguran način zaključavanja vrata</a:t>
            </a:r>
          </a:p>
          <a:p>
            <a:pPr>
              <a:buFont typeface="Wingdings" panose="05000000000000000000" pitchFamily="2" charset="2"/>
              <a:buChar char="ü"/>
            </a:pPr>
            <a:r>
              <a:rPr lang="sr-Latn-RS" dirty="0"/>
              <a:t>prostorija se hladi kada je korisniku potrebno da npr. unosi/iznosi neki materijal</a:t>
            </a:r>
          </a:p>
        </p:txBody>
      </p:sp>
      <p:grpSp>
        <p:nvGrpSpPr>
          <p:cNvPr id="6" name="Group 5">
            <a:extLst>
              <a:ext uri="{FF2B5EF4-FFF2-40B4-BE49-F238E27FC236}">
                <a16:creationId xmlns:a16="http://schemas.microsoft.com/office/drawing/2014/main" id="{F590EB33-3FD9-6BBB-CCE6-B64A6326AE1B}"/>
              </a:ext>
            </a:extLst>
          </p:cNvPr>
          <p:cNvGrpSpPr/>
          <p:nvPr/>
        </p:nvGrpSpPr>
        <p:grpSpPr>
          <a:xfrm>
            <a:off x="-2" y="-9525"/>
            <a:ext cx="8510956" cy="1426866"/>
            <a:chOff x="-2" y="0"/>
            <a:chExt cx="8510956" cy="1426866"/>
          </a:xfrm>
        </p:grpSpPr>
        <p:sp>
          <p:nvSpPr>
            <p:cNvPr id="7" name="Isosceles Triangle 6">
              <a:extLst>
                <a:ext uri="{FF2B5EF4-FFF2-40B4-BE49-F238E27FC236}">
                  <a16:creationId xmlns:a16="http://schemas.microsoft.com/office/drawing/2014/main" id="{FBE6C3CA-F786-20A5-55AA-C074CC3F43EA}"/>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AA0E6465-1EAC-88FF-0223-D3C3AC816FA6}"/>
                </a:ext>
              </a:extLst>
            </p:cNvPr>
            <p:cNvSpPr/>
            <p:nvPr/>
          </p:nvSpPr>
          <p:spPr>
            <a:xfrm rot="10800000">
              <a:off x="0" y="11939"/>
              <a:ext cx="8510954" cy="1251983"/>
            </a:xfrm>
            <a:prstGeom prst="triangle">
              <a:avLst>
                <a:gd name="adj" fmla="val 1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B3556C05-6057-489A-D8B2-C63612353ECD}"/>
              </a:ext>
            </a:extLst>
          </p:cNvPr>
          <p:cNvSpPr txBox="1"/>
          <p:nvPr/>
        </p:nvSpPr>
        <p:spPr>
          <a:xfrm>
            <a:off x="899379" y="-2"/>
            <a:ext cx="4295673" cy="830997"/>
          </a:xfrm>
          <a:prstGeom prst="rect">
            <a:avLst/>
          </a:prstGeom>
          <a:noFill/>
        </p:spPr>
        <p:txBody>
          <a:bodyPr wrap="square" rtlCol="0">
            <a:spAutoFit/>
          </a:bodyPr>
          <a:lstStyle/>
          <a:p>
            <a:r>
              <a:rPr lang="en-US" sz="2400" b="1" dirty="0"/>
              <a:t>PREDNOSTI I MANE PROJEKTA</a:t>
            </a:r>
          </a:p>
        </p:txBody>
      </p:sp>
      <p:grpSp>
        <p:nvGrpSpPr>
          <p:cNvPr id="10" name="Group 9">
            <a:extLst>
              <a:ext uri="{FF2B5EF4-FFF2-40B4-BE49-F238E27FC236}">
                <a16:creationId xmlns:a16="http://schemas.microsoft.com/office/drawing/2014/main" id="{EB4B6E4A-0FB7-E1AE-90A9-F11FC2586F0C}"/>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375749B7-7039-7C33-F42A-4888CF9B59E8}"/>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8C74333D-628B-9E9C-6151-A903E2EC64FB}"/>
                </a:ext>
              </a:extLst>
            </p:cNvPr>
            <p:cNvSpPr/>
            <p:nvPr/>
          </p:nvSpPr>
          <p:spPr>
            <a:xfrm rot="10800000">
              <a:off x="0" y="-2"/>
              <a:ext cx="8510954" cy="1263923"/>
            </a:xfrm>
            <a:prstGeom prst="triangle">
              <a:avLst>
                <a:gd name="adj" fmla="val 10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Computer">
            <a:extLst>
              <a:ext uri="{FF2B5EF4-FFF2-40B4-BE49-F238E27FC236}">
                <a16:creationId xmlns:a16="http://schemas.microsoft.com/office/drawing/2014/main" id="{BBF8773E-843C-CE55-C53E-19FDA36AEBB2}"/>
              </a:ext>
            </a:extLst>
          </p:cNvPr>
          <p:cNvSpPr/>
          <p:nvPr/>
        </p:nvSpPr>
        <p:spPr>
          <a:xfrm>
            <a:off x="142377" y="129231"/>
            <a:ext cx="614625" cy="7047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BE16EC61-174F-21AB-1F5C-0E2C3D310A6B}"/>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EB8624EC-C683-884B-7C72-517D06E75159}"/>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295380719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3E54-60B3-C44C-479F-A0A6B5D01EAE}"/>
              </a:ext>
            </a:extLst>
          </p:cNvPr>
          <p:cNvSpPr>
            <a:spLocks noGrp="1"/>
          </p:cNvSpPr>
          <p:nvPr>
            <p:ph type="title"/>
          </p:nvPr>
        </p:nvSpPr>
        <p:spPr>
          <a:xfrm>
            <a:off x="899377" y="538326"/>
            <a:ext cx="9905998" cy="2531394"/>
          </a:xfrm>
        </p:spPr>
        <p:txBody>
          <a:bodyPr/>
          <a:lstStyle/>
          <a:p>
            <a:r>
              <a:rPr lang="en-US" dirty="0"/>
              <a:t>PREDNOSTI</a:t>
            </a:r>
            <a:r>
              <a:rPr lang="sr-Latn-RS" dirty="0"/>
              <a:t> i pogodnosti</a:t>
            </a:r>
            <a:endParaRPr lang="en-150" dirty="0"/>
          </a:p>
        </p:txBody>
      </p:sp>
      <p:sp>
        <p:nvSpPr>
          <p:cNvPr id="3" name="Content Placeholder 2">
            <a:extLst>
              <a:ext uri="{FF2B5EF4-FFF2-40B4-BE49-F238E27FC236}">
                <a16:creationId xmlns:a16="http://schemas.microsoft.com/office/drawing/2014/main" id="{09AB15AD-62DA-7917-F570-C3026FB32527}"/>
              </a:ext>
            </a:extLst>
          </p:cNvPr>
          <p:cNvSpPr>
            <a:spLocks noGrp="1"/>
          </p:cNvSpPr>
          <p:nvPr>
            <p:ph idx="1"/>
          </p:nvPr>
        </p:nvSpPr>
        <p:spPr>
          <a:xfrm>
            <a:off x="368789" y="2264355"/>
            <a:ext cx="11823211" cy="3784601"/>
          </a:xfrm>
        </p:spPr>
        <p:txBody>
          <a:bodyPr>
            <a:noAutofit/>
          </a:bodyPr>
          <a:lstStyle/>
          <a:p>
            <a:pPr>
              <a:buFont typeface="Wingdings" panose="05000000000000000000" pitchFamily="2" charset="2"/>
              <a:buChar char="ü"/>
            </a:pPr>
            <a:r>
              <a:rPr lang="sr-Latn-RS" dirty="0">
                <a:latin typeface="+mj-lt"/>
                <a:ea typeface="Times New Roman" panose="02020603050405020304" pitchFamily="18" charset="0"/>
                <a:cs typeface="Times New Roman" panose="02020603050405020304" pitchFamily="18" charset="0"/>
              </a:rPr>
              <a:t>k</a:t>
            </a:r>
            <a:r>
              <a:rPr lang="sr-Latn-RS" dirty="0">
                <a:effectLst/>
                <a:latin typeface="+mj-lt"/>
                <a:ea typeface="Times New Roman" panose="02020603050405020304" pitchFamily="18" charset="0"/>
                <a:cs typeface="Times New Roman" panose="02020603050405020304" pitchFamily="18" charset="0"/>
              </a:rPr>
              <a:t>orisnik može ako želi da pristupi kodu uređaja i modifikuje parametre po svojim potrebama kako je sve detaljno objašnjeno i uređaj nema fiksne vrednosti</a:t>
            </a:r>
          </a:p>
          <a:p>
            <a:pPr>
              <a:buFont typeface="Wingdings" panose="05000000000000000000" pitchFamily="2" charset="2"/>
              <a:buChar char="ü"/>
            </a:pPr>
            <a:r>
              <a:rPr lang="sr-Latn-RS" dirty="0">
                <a:effectLst/>
                <a:latin typeface="+mj-lt"/>
                <a:ea typeface="Times New Roman" panose="02020603050405020304" pitchFamily="18" charset="0"/>
                <a:cs typeface="Times New Roman" panose="02020603050405020304" pitchFamily="18" charset="0"/>
              </a:rPr>
              <a:t>poseduje pored traženog i dodatne mere zaštite, očuvanja energije, automatizaciju procesa..</a:t>
            </a:r>
          </a:p>
          <a:p>
            <a:pPr>
              <a:buFont typeface="Wingdings" panose="05000000000000000000" pitchFamily="2" charset="2"/>
              <a:buChar char="ü"/>
            </a:pPr>
            <a:r>
              <a:rPr lang="sr-Latn-RS" dirty="0"/>
              <a:t>Projekat zadovoljava ono što je traženo od njega da radi</a:t>
            </a:r>
          </a:p>
          <a:p>
            <a:pPr>
              <a:buFont typeface="Wingdings" panose="05000000000000000000" pitchFamily="2" charset="2"/>
              <a:buChar char="ü"/>
            </a:pPr>
            <a:r>
              <a:rPr lang="sr-Latn-RS" dirty="0"/>
              <a:t>Projekat zadovoljava opšte potrebe bezbednosnog sistema</a:t>
            </a:r>
          </a:p>
          <a:p>
            <a:pPr>
              <a:buFont typeface="Wingdings" panose="05000000000000000000" pitchFamily="2" charset="2"/>
              <a:buChar char="ü"/>
            </a:pPr>
            <a:r>
              <a:rPr lang="sr-Latn-RS" dirty="0"/>
              <a:t>Mane projekta se mogu korigovati</a:t>
            </a:r>
          </a:p>
          <a:p>
            <a:pPr>
              <a:buFont typeface="Wingdings" panose="05000000000000000000" pitchFamily="2" charset="2"/>
              <a:buChar char="ü"/>
            </a:pPr>
            <a:r>
              <a:rPr lang="sr-Latn-RS" dirty="0"/>
              <a:t>Projekat se može poboljšati povezivanjem na dodatni manji sistem</a:t>
            </a:r>
          </a:p>
          <a:p>
            <a:pPr>
              <a:buFont typeface="Wingdings" panose="05000000000000000000" pitchFamily="2" charset="2"/>
              <a:buChar char="ü"/>
            </a:pPr>
            <a:endParaRPr lang="sr-Latn-RS" dirty="0">
              <a:effectLst/>
              <a:latin typeface="+mj-lt"/>
              <a:ea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8ED1BDD1-3E0B-9938-0163-24FCA49D57AF}"/>
              </a:ext>
            </a:extLst>
          </p:cNvPr>
          <p:cNvGrpSpPr/>
          <p:nvPr/>
        </p:nvGrpSpPr>
        <p:grpSpPr>
          <a:xfrm>
            <a:off x="-2" y="-9525"/>
            <a:ext cx="8510956" cy="1426866"/>
            <a:chOff x="-2" y="0"/>
            <a:chExt cx="8510956" cy="1426866"/>
          </a:xfrm>
        </p:grpSpPr>
        <p:sp>
          <p:nvSpPr>
            <p:cNvPr id="7" name="Isosceles Triangle 6">
              <a:extLst>
                <a:ext uri="{FF2B5EF4-FFF2-40B4-BE49-F238E27FC236}">
                  <a16:creationId xmlns:a16="http://schemas.microsoft.com/office/drawing/2014/main" id="{0DEEC1E8-9C1D-EE7E-AA88-58A47E218CE1}"/>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762561B9-D57C-3A07-644A-B6ED99144F55}"/>
                </a:ext>
              </a:extLst>
            </p:cNvPr>
            <p:cNvSpPr/>
            <p:nvPr/>
          </p:nvSpPr>
          <p:spPr>
            <a:xfrm rot="10800000">
              <a:off x="0" y="11939"/>
              <a:ext cx="8510954" cy="1251983"/>
            </a:xfrm>
            <a:prstGeom prst="triangle">
              <a:avLst>
                <a:gd name="adj" fmla="val 1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B81FE46B-4A31-ED67-C879-85623674829C}"/>
              </a:ext>
            </a:extLst>
          </p:cNvPr>
          <p:cNvSpPr txBox="1"/>
          <p:nvPr/>
        </p:nvSpPr>
        <p:spPr>
          <a:xfrm>
            <a:off x="652204" y="183495"/>
            <a:ext cx="4295673" cy="830997"/>
          </a:xfrm>
          <a:prstGeom prst="rect">
            <a:avLst/>
          </a:prstGeom>
          <a:noFill/>
        </p:spPr>
        <p:txBody>
          <a:bodyPr wrap="square" rtlCol="0">
            <a:spAutoFit/>
          </a:bodyPr>
          <a:lstStyle/>
          <a:p>
            <a:r>
              <a:rPr lang="en-US" sz="2400" b="1" dirty="0"/>
              <a:t>PREDNOSTI I MANE PROJEKTA</a:t>
            </a:r>
          </a:p>
        </p:txBody>
      </p:sp>
      <p:grpSp>
        <p:nvGrpSpPr>
          <p:cNvPr id="10" name="Group 9">
            <a:extLst>
              <a:ext uri="{FF2B5EF4-FFF2-40B4-BE49-F238E27FC236}">
                <a16:creationId xmlns:a16="http://schemas.microsoft.com/office/drawing/2014/main" id="{1F7DD40A-7DB7-15D1-B910-4BA2287724B2}"/>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6668058D-839B-7076-31B2-CE74B31E9298}"/>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EAF53633-CDE4-5240-8774-E825831AC59E}"/>
                </a:ext>
              </a:extLst>
            </p:cNvPr>
            <p:cNvSpPr/>
            <p:nvPr/>
          </p:nvSpPr>
          <p:spPr>
            <a:xfrm rot="10800000">
              <a:off x="0" y="-2"/>
              <a:ext cx="8510954" cy="1263923"/>
            </a:xfrm>
            <a:prstGeom prst="triangle">
              <a:avLst>
                <a:gd name="adj" fmla="val 10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4" name="Rectangle 3" descr="Server">
            <a:extLst>
              <a:ext uri="{FF2B5EF4-FFF2-40B4-BE49-F238E27FC236}">
                <a16:creationId xmlns:a16="http://schemas.microsoft.com/office/drawing/2014/main" id="{6DC28954-2ED5-6EDD-40A7-7A8D9F0A55EA}"/>
              </a:ext>
            </a:extLst>
          </p:cNvPr>
          <p:cNvSpPr/>
          <p:nvPr/>
        </p:nvSpPr>
        <p:spPr>
          <a:xfrm>
            <a:off x="189732" y="166740"/>
            <a:ext cx="519913" cy="46166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5" name="Arrow: Right 4">
            <a:hlinkClick r:id="rId5" action="ppaction://hlinksldjump"/>
            <a:extLst>
              <a:ext uri="{FF2B5EF4-FFF2-40B4-BE49-F238E27FC236}">
                <a16:creationId xmlns:a16="http://schemas.microsoft.com/office/drawing/2014/main" id="{7046E053-3AAF-839B-7183-2E7C210246A5}"/>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r>
              <a:rPr lang="sr-Latn-RS">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2768146658"/>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C9467-D86A-4D44-9E01-5796E5BDA396}"/>
              </a:ext>
            </a:extLst>
          </p:cNvPr>
          <p:cNvSpPr>
            <a:spLocks noGrp="1"/>
          </p:cNvSpPr>
          <p:nvPr>
            <p:ph type="title"/>
          </p:nvPr>
        </p:nvSpPr>
        <p:spPr/>
        <p:txBody>
          <a:bodyPr anchor="ctr"/>
          <a:lstStyle/>
          <a:p>
            <a:pPr algn="ctr"/>
            <a:r>
              <a:rPr lang="sr-Latn-RS" dirty="0"/>
              <a:t>Hvala na pažnji!</a:t>
            </a:r>
            <a:endParaRPr lang="en-US" dirty="0"/>
          </a:p>
        </p:txBody>
      </p:sp>
      <p:pic>
        <p:nvPicPr>
          <p:cNvPr id="6" name="Picture Placeholder 5" descr="Circuit">
            <a:extLst>
              <a:ext uri="{FF2B5EF4-FFF2-40B4-BE49-F238E27FC236}">
                <a16:creationId xmlns:a16="http://schemas.microsoft.com/office/drawing/2014/main" id="{103D88BF-51AE-46F2-8081-A3C506432709}"/>
              </a:ext>
            </a:extLst>
          </p:cNvPr>
          <p:cNvPicPr>
            <a:picLocks noGrp="1" noChangeAspect="1"/>
          </p:cNvPicPr>
          <p:nvPr>
            <p:ph type="pic" idx="1"/>
          </p:nvPr>
        </p:nvPicPr>
        <p:blipFill>
          <a:blip r:embed="rId3" cstate="email">
            <a:extLst>
              <a:ext uri="{28A0092B-C50C-407E-A947-70E740481C1C}">
                <a14:useLocalDpi xmlns:a14="http://schemas.microsoft.com/office/drawing/2010/main"/>
              </a:ext>
            </a:extLst>
          </a:blip>
          <a:srcRect/>
          <a:stretch>
            <a:fillRect/>
          </a:stretch>
        </p:blipFill>
        <p:spPr>
          <a:xfrm>
            <a:off x="1141411" y="783406"/>
            <a:ext cx="9912354" cy="3299778"/>
          </a:xfrm>
        </p:spPr>
      </p:pic>
      <p:sp>
        <p:nvSpPr>
          <p:cNvPr id="4" name="Text Placeholder 3">
            <a:extLst>
              <a:ext uri="{FF2B5EF4-FFF2-40B4-BE49-F238E27FC236}">
                <a16:creationId xmlns:a16="http://schemas.microsoft.com/office/drawing/2014/main" id="{41A79215-653F-4996-95E5-0FD4B247B21F}"/>
              </a:ext>
            </a:extLst>
          </p:cNvPr>
          <p:cNvSpPr>
            <a:spLocks noGrp="1"/>
          </p:cNvSpPr>
          <p:nvPr>
            <p:ph type="body" sz="half" idx="2"/>
          </p:nvPr>
        </p:nvSpPr>
        <p:spPr>
          <a:xfrm>
            <a:off x="1141364" y="5124019"/>
            <a:ext cx="9910859" cy="1325941"/>
          </a:xfrm>
        </p:spPr>
        <p:txBody>
          <a:bodyPr>
            <a:normAutofit/>
          </a:bodyPr>
          <a:lstStyle/>
          <a:p>
            <a:pPr algn="ctr"/>
            <a:r>
              <a:rPr lang="sr-Latn-RS" sz="2400" dirty="0"/>
              <a:t>Pitanja?</a:t>
            </a:r>
            <a:endParaRPr lang="en-US" sz="2400" dirty="0"/>
          </a:p>
        </p:txBody>
      </p:sp>
      <p:sp>
        <p:nvSpPr>
          <p:cNvPr id="5" name="Arrow: Right 4">
            <a:hlinkClick r:id="rId4" action="ppaction://hlinksldjump"/>
            <a:extLst>
              <a:ext uri="{FF2B5EF4-FFF2-40B4-BE49-F238E27FC236}">
                <a16:creationId xmlns:a16="http://schemas.microsoft.com/office/drawing/2014/main" id="{F997734E-AF78-E6A8-0C9B-EDEC895A3340}"/>
              </a:ext>
            </a:extLst>
          </p:cNvPr>
          <p:cNvSpPr/>
          <p:nvPr/>
        </p:nvSpPr>
        <p:spPr>
          <a:xfrm>
            <a:off x="9332910" y="5511800"/>
            <a:ext cx="1893889" cy="952500"/>
          </a:xfrm>
          <a:prstGeom prst="rightArrow">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7DE554C6-3A37-C209-39F1-AFD34B82703F}"/>
              </a:ext>
            </a:extLst>
          </p:cNvPr>
          <p:cNvSpPr txBox="1"/>
          <p:nvPr/>
        </p:nvSpPr>
        <p:spPr>
          <a:xfrm>
            <a:off x="9332911" y="5791201"/>
            <a:ext cx="1676400" cy="369332"/>
          </a:xfrm>
          <a:prstGeom prst="rect">
            <a:avLst/>
          </a:prstGeom>
          <a:noFill/>
        </p:spPr>
        <p:txBody>
          <a:bodyPr wrap="square" rtlCol="0">
            <a:spAutoFit/>
          </a:bodyPr>
          <a:lstStyle/>
          <a:p>
            <a:r>
              <a:rPr lang="sr-Latn-RS" dirty="0">
                <a:solidFill>
                  <a:srgbClr val="9BF3FD"/>
                </a:solidFill>
                <a:hlinkClick r:id="rId4"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4"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Tree>
    <p:extLst>
      <p:ext uri="{BB962C8B-B14F-4D97-AF65-F5344CB8AC3E}">
        <p14:creationId xmlns:p14="http://schemas.microsoft.com/office/powerpoint/2010/main" val="3906540354"/>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grpSp>
        <p:nvGrpSpPr>
          <p:cNvPr id="340" name="Group 279">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81" name="Rectangle 280">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2" name="Picture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9A134327-4864-46BB-A57A-7055C9E3AEC1}"/>
              </a:ext>
            </a:extLst>
          </p:cNvPr>
          <p:cNvSpPr>
            <a:spLocks noGrp="1"/>
          </p:cNvSpPr>
          <p:nvPr>
            <p:ph type="title"/>
          </p:nvPr>
        </p:nvSpPr>
        <p:spPr>
          <a:xfrm>
            <a:off x="7962519" y="488950"/>
            <a:ext cx="3084891" cy="1247629"/>
          </a:xfrm>
        </p:spPr>
        <p:txBody>
          <a:bodyPr>
            <a:normAutofit/>
          </a:bodyPr>
          <a:lstStyle/>
          <a:p>
            <a:r>
              <a:rPr lang="sr-Latn-RS" sz="3200" dirty="0"/>
              <a:t>Etape realizacije</a:t>
            </a:r>
            <a:endParaRPr lang="en-US" sz="3200" dirty="0"/>
          </a:p>
        </p:txBody>
      </p:sp>
      <p:pic>
        <p:nvPicPr>
          <p:cNvPr id="10" name="Content Placeholder 6" descr="circuit board">
            <a:extLst>
              <a:ext uri="{FF2B5EF4-FFF2-40B4-BE49-F238E27FC236}">
                <a16:creationId xmlns:a16="http://schemas.microsoft.com/office/drawing/2014/main" id="{38616497-6A2B-4863-A3DD-A2D0AF074897}"/>
              </a:ext>
            </a:extLst>
          </p:cNvPr>
          <p:cNvPicPr>
            <a:picLocks noChangeAspect="1"/>
          </p:cNvPicPr>
          <p:nvPr/>
        </p:nvPicPr>
        <p:blipFill rotWithShape="1">
          <a:blip r:embed="rId5"/>
          <a:srcRect l="7131" r="14065"/>
          <a:stretch/>
        </p:blipFill>
        <p:spPr>
          <a:xfrm flipH="1">
            <a:off x="-5597" y="10"/>
            <a:ext cx="7558541" cy="6857990"/>
          </a:xfrm>
          <a:prstGeom prst="rect">
            <a:avLst/>
          </a:prstGeom>
        </p:spPr>
      </p:pic>
      <p:grpSp>
        <p:nvGrpSpPr>
          <p:cNvPr id="341" name="Group 283">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aphicFrame>
        <p:nvGraphicFramePr>
          <p:cNvPr id="200" name="Content Placeholder 2" descr="Smart Art">
            <a:extLst>
              <a:ext uri="{FF2B5EF4-FFF2-40B4-BE49-F238E27FC236}">
                <a16:creationId xmlns:a16="http://schemas.microsoft.com/office/drawing/2014/main" id="{C7094B13-F699-4785-845B-4DB18710A2F8}"/>
              </a:ext>
            </a:extLst>
          </p:cNvPr>
          <p:cNvGraphicFramePr>
            <a:graphicFrameLocks noGrp="1"/>
          </p:cNvGraphicFramePr>
          <p:nvPr>
            <p:ph idx="1"/>
            <p:extLst>
              <p:ext uri="{D42A27DB-BD31-4B8C-83A1-F6EECF244321}">
                <p14:modId xmlns:p14="http://schemas.microsoft.com/office/powerpoint/2010/main" val="3298445564"/>
              </p:ext>
            </p:extLst>
          </p:nvPr>
        </p:nvGraphicFramePr>
        <p:xfrm>
          <a:off x="7900606" y="1914525"/>
          <a:ext cx="3143631" cy="327039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a16="http://schemas.microsoft.com/office/drawing/2014/main" id="{08FF4750-922C-DD00-FE04-EB25C85C6D3A}"/>
              </a:ext>
            </a:extLst>
          </p:cNvPr>
          <p:cNvSpPr txBox="1"/>
          <p:nvPr/>
        </p:nvSpPr>
        <p:spPr>
          <a:xfrm>
            <a:off x="8495654" y="3737739"/>
            <a:ext cx="2265585" cy="400110"/>
          </a:xfrm>
          <a:prstGeom prst="rect">
            <a:avLst/>
          </a:prstGeom>
          <a:noFill/>
        </p:spPr>
        <p:txBody>
          <a:bodyPr wrap="square" rtlCol="0">
            <a:spAutoFit/>
          </a:bodyPr>
          <a:lstStyle/>
          <a:p>
            <a:pPr lvl="0">
              <a:lnSpc>
                <a:spcPct val="100000"/>
              </a:lnSpc>
            </a:pPr>
            <a:r>
              <a:rPr lang="sr-Latn-RS" sz="2000" dirty="0">
                <a:solidFill>
                  <a:schemeClr val="bg2"/>
                </a:solidFill>
                <a:hlinkClick r:id="rId11" action="ppaction://hlinksldjump">
                  <a:extLst>
                    <a:ext uri="{A12FA001-AC4F-418D-AE19-62706E023703}">
                      <ahyp:hlinkClr xmlns:ahyp="http://schemas.microsoft.com/office/drawing/2018/hyperlinkcolor" val="tx"/>
                    </a:ext>
                  </a:extLst>
                </a:hlinkClick>
              </a:rPr>
              <a:t>Algoritam rada</a:t>
            </a:r>
            <a:endParaRPr lang="en-US" sz="2000" dirty="0">
              <a:solidFill>
                <a:schemeClr val="bg2"/>
              </a:solidFill>
            </a:endParaRPr>
          </a:p>
        </p:txBody>
      </p:sp>
      <p:sp>
        <p:nvSpPr>
          <p:cNvPr id="5" name="TextBox 4">
            <a:extLst>
              <a:ext uri="{FF2B5EF4-FFF2-40B4-BE49-F238E27FC236}">
                <a16:creationId xmlns:a16="http://schemas.microsoft.com/office/drawing/2014/main" id="{93876A4F-21FC-96C0-362B-FE9BEA8B832A}"/>
              </a:ext>
            </a:extLst>
          </p:cNvPr>
          <p:cNvSpPr txBox="1"/>
          <p:nvPr/>
        </p:nvSpPr>
        <p:spPr>
          <a:xfrm>
            <a:off x="8447086" y="2767291"/>
            <a:ext cx="2265585" cy="707886"/>
          </a:xfrm>
          <a:prstGeom prst="rect">
            <a:avLst/>
          </a:prstGeom>
          <a:noFill/>
        </p:spPr>
        <p:txBody>
          <a:bodyPr wrap="square" rtlCol="0">
            <a:spAutoFit/>
          </a:bodyPr>
          <a:lstStyle/>
          <a:p>
            <a:pPr lvl="0">
              <a:lnSpc>
                <a:spcPct val="100000"/>
              </a:lnSpc>
            </a:pPr>
            <a:r>
              <a:rPr lang="sr-Latn-RS" sz="2000" dirty="0">
                <a:solidFill>
                  <a:schemeClr val="bg2"/>
                </a:solidFill>
                <a:hlinkClick r:id="rId12" action="ppaction://hlinksldjump">
                  <a:extLst>
                    <a:ext uri="{A12FA001-AC4F-418D-AE19-62706E023703}">
                      <ahyp:hlinkClr xmlns:ahyp="http://schemas.microsoft.com/office/drawing/2018/hyperlinkcolor" val="tx"/>
                    </a:ext>
                  </a:extLst>
                </a:hlinkClick>
              </a:rPr>
              <a:t>Korišćene komponente &amp; UART</a:t>
            </a:r>
            <a:endParaRPr lang="en-US" sz="2000" dirty="0">
              <a:solidFill>
                <a:schemeClr val="bg2"/>
              </a:solidFill>
            </a:endParaRPr>
          </a:p>
        </p:txBody>
      </p:sp>
      <p:sp>
        <p:nvSpPr>
          <p:cNvPr id="6" name="TextBox 5">
            <a:extLst>
              <a:ext uri="{FF2B5EF4-FFF2-40B4-BE49-F238E27FC236}">
                <a16:creationId xmlns:a16="http://schemas.microsoft.com/office/drawing/2014/main" id="{AC819B7F-4EAA-C930-EDC6-54110E1CC0C9}"/>
              </a:ext>
            </a:extLst>
          </p:cNvPr>
          <p:cNvSpPr txBox="1"/>
          <p:nvPr/>
        </p:nvSpPr>
        <p:spPr>
          <a:xfrm>
            <a:off x="8447086" y="4613212"/>
            <a:ext cx="2156626" cy="400110"/>
          </a:xfrm>
          <a:prstGeom prst="rect">
            <a:avLst/>
          </a:prstGeom>
          <a:noFill/>
        </p:spPr>
        <p:txBody>
          <a:bodyPr wrap="square" rtlCol="0">
            <a:spAutoFit/>
          </a:bodyPr>
          <a:lstStyle/>
          <a:p>
            <a:pPr lvl="0">
              <a:lnSpc>
                <a:spcPct val="100000"/>
              </a:lnSpc>
            </a:pPr>
            <a:r>
              <a:rPr lang="sr-Latn-RS" sz="2000" dirty="0">
                <a:solidFill>
                  <a:schemeClr val="bg2"/>
                </a:solidFill>
                <a:hlinkClick r:id="rId13" action="ppaction://hlinksldjump">
                  <a:extLst>
                    <a:ext uri="{A12FA001-AC4F-418D-AE19-62706E023703}">
                      <ahyp:hlinkClr xmlns:ahyp="http://schemas.microsoft.com/office/drawing/2018/hyperlinkcolor" val="tx"/>
                    </a:ext>
                  </a:extLst>
                </a:hlinkClick>
              </a:rPr>
              <a:t>Realizacija</a:t>
            </a:r>
            <a:endParaRPr lang="en-US" sz="2000" dirty="0">
              <a:solidFill>
                <a:schemeClr val="bg2"/>
              </a:solidFill>
            </a:endParaRPr>
          </a:p>
        </p:txBody>
      </p:sp>
      <p:sp>
        <p:nvSpPr>
          <p:cNvPr id="9" name="Rectangle: Rounded Corners 8">
            <a:extLst>
              <a:ext uri="{FF2B5EF4-FFF2-40B4-BE49-F238E27FC236}">
                <a16:creationId xmlns:a16="http://schemas.microsoft.com/office/drawing/2014/main" id="{C3178A01-EAED-BBC1-EBE7-721979011B5A}"/>
              </a:ext>
            </a:extLst>
          </p:cNvPr>
          <p:cNvSpPr/>
          <p:nvPr/>
        </p:nvSpPr>
        <p:spPr>
          <a:xfrm>
            <a:off x="7900606" y="5381662"/>
            <a:ext cx="3143631" cy="707887"/>
          </a:xfrm>
          <a:prstGeom prst="roundRect">
            <a:avLst>
              <a:gd name="adj" fmla="val 10000"/>
            </a:avLst>
          </a:prstGeom>
          <a:solidFill>
            <a:srgbClr val="00B050"/>
          </a:solidFill>
        </p:spPr>
        <p:style>
          <a:lnRef idx="0">
            <a:schemeClr val="lt1">
              <a:alpha val="0"/>
              <a:hueOff val="0"/>
              <a:satOff val="0"/>
              <a:lumOff val="0"/>
              <a:alphaOff val="0"/>
            </a:schemeClr>
          </a:lnRef>
          <a:fillRef idx="1">
            <a:schemeClr val="accent5">
              <a:hueOff val="2840696"/>
              <a:satOff val="-18805"/>
              <a:lumOff val="-3268"/>
              <a:alphaOff val="0"/>
            </a:schemeClr>
          </a:fillRef>
          <a:effectRef idx="0">
            <a:schemeClr val="accent5">
              <a:hueOff val="2840696"/>
              <a:satOff val="-18805"/>
              <a:lumOff val="-3268"/>
              <a:alphaOff val="0"/>
            </a:schemeClr>
          </a:effectRef>
          <a:fontRef idx="minor"/>
        </p:style>
      </p:sp>
      <p:sp>
        <p:nvSpPr>
          <p:cNvPr id="11" name="Rectangle 10" descr="Server">
            <a:extLst>
              <a:ext uri="{FF2B5EF4-FFF2-40B4-BE49-F238E27FC236}">
                <a16:creationId xmlns:a16="http://schemas.microsoft.com/office/drawing/2014/main" id="{40FC0213-1E95-A340-9037-58CEAC009FEA}"/>
              </a:ext>
            </a:extLst>
          </p:cNvPr>
          <p:cNvSpPr/>
          <p:nvPr/>
        </p:nvSpPr>
        <p:spPr>
          <a:xfrm>
            <a:off x="8036086" y="5563890"/>
            <a:ext cx="378916" cy="378916"/>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TextBox 13">
            <a:extLst>
              <a:ext uri="{FF2B5EF4-FFF2-40B4-BE49-F238E27FC236}">
                <a16:creationId xmlns:a16="http://schemas.microsoft.com/office/drawing/2014/main" id="{421CF152-1CF0-DCDB-6587-22C62EB20BEA}"/>
              </a:ext>
            </a:extLst>
          </p:cNvPr>
          <p:cNvSpPr txBox="1"/>
          <p:nvPr/>
        </p:nvSpPr>
        <p:spPr>
          <a:xfrm>
            <a:off x="8472283" y="5361526"/>
            <a:ext cx="2230863" cy="707886"/>
          </a:xfrm>
          <a:prstGeom prst="rect">
            <a:avLst/>
          </a:prstGeom>
          <a:noFill/>
        </p:spPr>
        <p:txBody>
          <a:bodyPr wrap="square">
            <a:spAutoFit/>
          </a:bodyPr>
          <a:lstStyle/>
          <a:p>
            <a:pPr lvl="0">
              <a:lnSpc>
                <a:spcPct val="100000"/>
              </a:lnSpc>
            </a:pPr>
            <a:r>
              <a:rPr lang="sr-Latn-RS" sz="2000" dirty="0">
                <a:solidFill>
                  <a:schemeClr val="bg2"/>
                </a:solidFill>
                <a:hlinkClick r:id="rId16" action="ppaction://hlinksldjump">
                  <a:extLst>
                    <a:ext uri="{A12FA001-AC4F-418D-AE19-62706E023703}">
                      <ahyp:hlinkClr xmlns:ahyp="http://schemas.microsoft.com/office/drawing/2018/hyperlinkcolor" val="tx"/>
                    </a:ext>
                  </a:extLst>
                </a:hlinkClick>
              </a:rPr>
              <a:t>Prednosti i mane projekta</a:t>
            </a:r>
            <a:endParaRPr lang="en-US" sz="2000" dirty="0">
              <a:solidFill>
                <a:schemeClr val="bg2"/>
              </a:solidFill>
            </a:endParaRPr>
          </a:p>
        </p:txBody>
      </p:sp>
    </p:spTree>
    <p:extLst>
      <p:ext uri="{BB962C8B-B14F-4D97-AF65-F5344CB8AC3E}">
        <p14:creationId xmlns:p14="http://schemas.microsoft.com/office/powerpoint/2010/main" val="302665335"/>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6319832-7F56-B8D2-3B7E-AE3C0B82793D}"/>
              </a:ext>
            </a:extLst>
          </p:cNvPr>
          <p:cNvGrpSpPr/>
          <p:nvPr/>
        </p:nvGrpSpPr>
        <p:grpSpPr>
          <a:xfrm>
            <a:off x="-2" y="-2575"/>
            <a:ext cx="8510956" cy="1429441"/>
            <a:chOff x="-2" y="-2575"/>
            <a:chExt cx="8510956" cy="1429441"/>
          </a:xfrm>
        </p:grpSpPr>
        <p:sp>
          <p:nvSpPr>
            <p:cNvPr id="7" name="Isosceles Triangle 6">
              <a:extLst>
                <a:ext uri="{FF2B5EF4-FFF2-40B4-BE49-F238E27FC236}">
                  <a16:creationId xmlns:a16="http://schemas.microsoft.com/office/drawing/2014/main" id="{934B97F8-4C83-6654-B785-C7E3990B9227}"/>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FFA9D5C0-9757-489C-27C4-7BB0C35A3CEA}"/>
                </a:ext>
              </a:extLst>
            </p:cNvPr>
            <p:cNvSpPr/>
            <p:nvPr/>
          </p:nvSpPr>
          <p:spPr>
            <a:xfrm rot="10800000">
              <a:off x="0" y="-2575"/>
              <a:ext cx="8510954" cy="1251983"/>
            </a:xfrm>
            <a:prstGeom prst="triangle">
              <a:avLst>
                <a:gd name="adj" fmla="val 10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96DD65EC-0480-603D-3113-AF7C29C9548F}"/>
              </a:ext>
            </a:extLst>
          </p:cNvPr>
          <p:cNvSpPr txBox="1"/>
          <p:nvPr/>
        </p:nvSpPr>
        <p:spPr>
          <a:xfrm>
            <a:off x="899379" y="291530"/>
            <a:ext cx="4295673" cy="461665"/>
          </a:xfrm>
          <a:prstGeom prst="rect">
            <a:avLst/>
          </a:prstGeom>
          <a:noFill/>
        </p:spPr>
        <p:txBody>
          <a:bodyPr wrap="square" rtlCol="0">
            <a:spAutoFit/>
          </a:bodyPr>
          <a:lstStyle/>
          <a:p>
            <a:r>
              <a:rPr lang="en-US" sz="2400" b="1" dirty="0"/>
              <a:t>POČETNI PROBLEMI</a:t>
            </a:r>
          </a:p>
        </p:txBody>
      </p:sp>
      <p:sp>
        <p:nvSpPr>
          <p:cNvPr id="10" name="Rectangle 9" descr="Computer">
            <a:extLst>
              <a:ext uri="{FF2B5EF4-FFF2-40B4-BE49-F238E27FC236}">
                <a16:creationId xmlns:a16="http://schemas.microsoft.com/office/drawing/2014/main" id="{D4ED062E-F1AA-7DD1-F287-82107E1470CB}"/>
              </a:ext>
            </a:extLst>
          </p:cNvPr>
          <p:cNvSpPr/>
          <p:nvPr/>
        </p:nvSpPr>
        <p:spPr>
          <a:xfrm>
            <a:off x="142377" y="129231"/>
            <a:ext cx="614625" cy="704781"/>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grpSp>
        <p:nvGrpSpPr>
          <p:cNvPr id="11" name="Group 10">
            <a:extLst>
              <a:ext uri="{FF2B5EF4-FFF2-40B4-BE49-F238E27FC236}">
                <a16:creationId xmlns:a16="http://schemas.microsoft.com/office/drawing/2014/main" id="{BDFCCC52-1353-8976-3FCD-E5E9440C5999}"/>
              </a:ext>
            </a:extLst>
          </p:cNvPr>
          <p:cNvGrpSpPr/>
          <p:nvPr/>
        </p:nvGrpSpPr>
        <p:grpSpPr>
          <a:xfrm rot="10800000">
            <a:off x="3680370" y="6048957"/>
            <a:ext cx="8510956" cy="815251"/>
            <a:chOff x="-2" y="-2"/>
            <a:chExt cx="8510956" cy="1426868"/>
          </a:xfrm>
        </p:grpSpPr>
        <p:sp>
          <p:nvSpPr>
            <p:cNvPr id="12" name="Isosceles Triangle 11">
              <a:extLst>
                <a:ext uri="{FF2B5EF4-FFF2-40B4-BE49-F238E27FC236}">
                  <a16:creationId xmlns:a16="http://schemas.microsoft.com/office/drawing/2014/main" id="{6D044DF9-846B-E79E-482B-D4FDEE7BEBE1}"/>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3" name="Isosceles Triangle 12">
              <a:extLst>
                <a:ext uri="{FF2B5EF4-FFF2-40B4-BE49-F238E27FC236}">
                  <a16:creationId xmlns:a16="http://schemas.microsoft.com/office/drawing/2014/main" id="{8D004D64-CF43-6BED-D4F5-1D6EEF884B87}"/>
                </a:ext>
              </a:extLst>
            </p:cNvPr>
            <p:cNvSpPr/>
            <p:nvPr/>
          </p:nvSpPr>
          <p:spPr>
            <a:xfrm rot="10800000">
              <a:off x="0" y="-2"/>
              <a:ext cx="8510954" cy="1263923"/>
            </a:xfrm>
            <a:prstGeom prst="triangle">
              <a:avLst>
                <a:gd name="adj" fmla="val 100000"/>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4" name="Arrow: Right 3">
            <a:hlinkClick r:id="rId5" action="ppaction://hlinksldjump"/>
            <a:extLst>
              <a:ext uri="{FF2B5EF4-FFF2-40B4-BE49-F238E27FC236}">
                <a16:creationId xmlns:a16="http://schemas.microsoft.com/office/drawing/2014/main" id="{DCF83084-C27F-4EEB-ABAD-7B841D737DBF}"/>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52C190F5-B607-9771-55A9-6F92BD33AB0B}"/>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
        <p:nvSpPr>
          <p:cNvPr id="35" name="Content Placeholder 34">
            <a:extLst>
              <a:ext uri="{FF2B5EF4-FFF2-40B4-BE49-F238E27FC236}">
                <a16:creationId xmlns:a16="http://schemas.microsoft.com/office/drawing/2014/main" id="{E29DB946-7091-559D-9DB3-112B73A90745}"/>
              </a:ext>
            </a:extLst>
          </p:cNvPr>
          <p:cNvSpPr>
            <a:spLocks noGrp="1"/>
          </p:cNvSpPr>
          <p:nvPr>
            <p:ph idx="1"/>
          </p:nvPr>
        </p:nvSpPr>
        <p:spPr>
          <a:xfrm>
            <a:off x="1131151" y="1795973"/>
            <a:ext cx="9905999" cy="4444071"/>
          </a:xfrm>
        </p:spPr>
        <p:txBody>
          <a:bodyPr/>
          <a:lstStyle/>
          <a:p>
            <a:r>
              <a:rPr lang="sr-Latn-RS" dirty="0"/>
              <a:t>Naš zadatak – iscrtavanje grafika temperature u funkciji vremena uz pomoć</a:t>
            </a:r>
            <a:r>
              <a:rPr lang="en-US" dirty="0"/>
              <a:t> </a:t>
            </a:r>
            <a:r>
              <a:rPr lang="en-US" dirty="0" err="1"/>
              <a:t>izlaznog</a:t>
            </a:r>
            <a:r>
              <a:rPr lang="en-US" dirty="0"/>
              <a:t> </a:t>
            </a:r>
            <a:r>
              <a:rPr lang="en-US" dirty="0" err="1"/>
              <a:t>naponskog</a:t>
            </a:r>
            <a:r>
              <a:rPr lang="en-US" dirty="0"/>
              <a:t> </a:t>
            </a:r>
            <a:r>
              <a:rPr lang="en-US" dirty="0" err="1"/>
              <a:t>signala</a:t>
            </a:r>
            <a:r>
              <a:rPr lang="en-US" dirty="0"/>
              <a:t> </a:t>
            </a:r>
            <a:r>
              <a:rPr lang="en-US" dirty="0" err="1"/>
              <a:t>sa</a:t>
            </a:r>
            <a:r>
              <a:rPr lang="sr-Latn-RS" dirty="0"/>
              <a:t> LM35 senzora na GLCD displeju</a:t>
            </a:r>
          </a:p>
          <a:p>
            <a:endParaRPr lang="sr-Latn-RS" dirty="0"/>
          </a:p>
          <a:p>
            <a:r>
              <a:rPr lang="sr-Latn-RS" dirty="0"/>
              <a:t>Naša ideja realizacije projekta – sistem koji će da vodi računa o temperaturi u stakleniku, kao i dodatno o njegovoj bezbednosti</a:t>
            </a:r>
            <a:endParaRPr lang="en-US" dirty="0"/>
          </a:p>
        </p:txBody>
      </p:sp>
    </p:spTree>
    <p:extLst>
      <p:ext uri="{BB962C8B-B14F-4D97-AF65-F5344CB8AC3E}">
        <p14:creationId xmlns:p14="http://schemas.microsoft.com/office/powerpoint/2010/main" val="416577377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FFCD57A-A774-DC24-66FA-CDBD2ED7398C}"/>
              </a:ext>
            </a:extLst>
          </p:cNvPr>
          <p:cNvGrpSpPr/>
          <p:nvPr/>
        </p:nvGrpSpPr>
        <p:grpSpPr>
          <a:xfrm>
            <a:off x="0" y="-9525"/>
            <a:ext cx="8510956" cy="1493541"/>
            <a:chOff x="-2" y="0"/>
            <a:chExt cx="8510956" cy="1426866"/>
          </a:xfrm>
        </p:grpSpPr>
        <p:sp>
          <p:nvSpPr>
            <p:cNvPr id="7" name="Isosceles Triangle 6">
              <a:extLst>
                <a:ext uri="{FF2B5EF4-FFF2-40B4-BE49-F238E27FC236}">
                  <a16:creationId xmlns:a16="http://schemas.microsoft.com/office/drawing/2014/main" id="{8345DAF0-8B89-FA23-C554-FCDB1CE0EF82}"/>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D2B90ACF-0209-4C01-C288-5DAFBCC1BEE5}"/>
                </a:ext>
              </a:extLst>
            </p:cNvPr>
            <p:cNvSpPr/>
            <p:nvPr/>
          </p:nvSpPr>
          <p:spPr>
            <a:xfrm rot="10800000">
              <a:off x="0" y="11939"/>
              <a:ext cx="8510954" cy="125198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89E185B9-BA53-48A3-873D-84539A57A72A}"/>
              </a:ext>
            </a:extLst>
          </p:cNvPr>
          <p:cNvSpPr txBox="1"/>
          <p:nvPr/>
        </p:nvSpPr>
        <p:spPr>
          <a:xfrm>
            <a:off x="908904" y="160265"/>
            <a:ext cx="4295673" cy="830997"/>
          </a:xfrm>
          <a:prstGeom prst="rect">
            <a:avLst/>
          </a:prstGeom>
          <a:noFill/>
        </p:spPr>
        <p:txBody>
          <a:bodyPr wrap="square" rtlCol="0">
            <a:spAutoFit/>
          </a:bodyPr>
          <a:lstStyle/>
          <a:p>
            <a:r>
              <a:rPr lang="sr-Latn-RS" sz="2400" b="1" dirty="0"/>
              <a:t>KORIŠĆENE KOMPONENTE &amp; UART</a:t>
            </a:r>
            <a:endParaRPr lang="en-US" sz="2400" b="1" dirty="0"/>
          </a:p>
        </p:txBody>
      </p:sp>
      <p:grpSp>
        <p:nvGrpSpPr>
          <p:cNvPr id="10" name="Group 9">
            <a:extLst>
              <a:ext uri="{FF2B5EF4-FFF2-40B4-BE49-F238E27FC236}">
                <a16:creationId xmlns:a16="http://schemas.microsoft.com/office/drawing/2014/main" id="{39DA4EC1-AC8A-021F-95D8-DF6DA84DFEC0}"/>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9EE56E18-DDD1-B392-B6A4-9A81E17A56E5}"/>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F143CB68-6890-282A-4521-CCA1C4C6FE9B}"/>
                </a:ext>
              </a:extLst>
            </p:cNvPr>
            <p:cNvSpPr/>
            <p:nvPr/>
          </p:nvSpPr>
          <p:spPr>
            <a:xfrm rot="10800000">
              <a:off x="0" y="-2"/>
              <a:ext cx="8510954" cy="126392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Processor">
            <a:extLst>
              <a:ext uri="{FF2B5EF4-FFF2-40B4-BE49-F238E27FC236}">
                <a16:creationId xmlns:a16="http://schemas.microsoft.com/office/drawing/2014/main" id="{22461412-0FA7-E851-7597-B6B28B40C45E}"/>
              </a:ext>
            </a:extLst>
          </p:cNvPr>
          <p:cNvSpPr/>
          <p:nvPr/>
        </p:nvSpPr>
        <p:spPr>
          <a:xfrm>
            <a:off x="193758" y="156219"/>
            <a:ext cx="622229" cy="622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1A12107E-0ADE-65A4-46E1-8021E41C0B3E}"/>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60B2D8E8-11C6-0896-C294-CEA59A542E61}"/>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pic>
        <p:nvPicPr>
          <p:cNvPr id="19" name="Picture 18">
            <a:extLst>
              <a:ext uri="{FF2B5EF4-FFF2-40B4-BE49-F238E27FC236}">
                <a16:creationId xmlns:a16="http://schemas.microsoft.com/office/drawing/2014/main" id="{D9B2CF25-02C5-C47D-B2EF-A0AB7A7BBB15}"/>
              </a:ext>
            </a:extLst>
          </p:cNvPr>
          <p:cNvPicPr>
            <a:picLocks noChangeAspect="1"/>
          </p:cNvPicPr>
          <p:nvPr/>
        </p:nvPicPr>
        <p:blipFill rotWithShape="1">
          <a:blip r:embed="rId6">
            <a:extLst>
              <a:ext uri="{28A0092B-C50C-407E-A947-70E740481C1C}">
                <a14:useLocalDpi xmlns:a14="http://schemas.microsoft.com/office/drawing/2010/main" val="0"/>
              </a:ext>
            </a:extLst>
          </a:blip>
          <a:srcRect l="3266" t="597" b="5350"/>
          <a:stretch/>
        </p:blipFill>
        <p:spPr bwMode="auto">
          <a:xfrm>
            <a:off x="5727820" y="-18945"/>
            <a:ext cx="6463504" cy="3550222"/>
          </a:xfrm>
          <a:prstGeom prst="rect">
            <a:avLst/>
          </a:prstGeom>
          <a:noFill/>
          <a:ln>
            <a:noFill/>
          </a:ln>
        </p:spPr>
      </p:pic>
      <p:pic>
        <p:nvPicPr>
          <p:cNvPr id="20" name="Picture 19">
            <a:extLst>
              <a:ext uri="{FF2B5EF4-FFF2-40B4-BE49-F238E27FC236}">
                <a16:creationId xmlns:a16="http://schemas.microsoft.com/office/drawing/2014/main" id="{E32E98D7-202C-BDCC-BF75-ECCAA2DE2696}"/>
              </a:ext>
            </a:extLst>
          </p:cNvPr>
          <p:cNvPicPr>
            <a:picLocks noChangeAspect="1"/>
          </p:cNvPicPr>
          <p:nvPr/>
        </p:nvPicPr>
        <p:blipFill rotWithShape="1">
          <a:blip r:embed="rId7">
            <a:extLst>
              <a:ext uri="{28A0092B-C50C-407E-A947-70E740481C1C}">
                <a14:useLocalDpi xmlns:a14="http://schemas.microsoft.com/office/drawing/2010/main" val="0"/>
              </a:ext>
            </a:extLst>
          </a:blip>
          <a:srcRect l="-1" t="2197" r="746"/>
          <a:stretch/>
        </p:blipFill>
        <p:spPr bwMode="auto">
          <a:xfrm>
            <a:off x="0" y="3531278"/>
            <a:ext cx="6837378" cy="3426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a:extLst>
              <a:ext uri="{FF2B5EF4-FFF2-40B4-BE49-F238E27FC236}">
                <a16:creationId xmlns:a16="http://schemas.microsoft.com/office/drawing/2014/main" id="{99D950E1-E11E-386D-1756-A1974544A9A9}"/>
              </a:ext>
            </a:extLst>
          </p:cNvPr>
          <p:cNvSpPr txBox="1"/>
          <p:nvPr/>
        </p:nvSpPr>
        <p:spPr>
          <a:xfrm>
            <a:off x="94370" y="1450235"/>
            <a:ext cx="5722128" cy="1938992"/>
          </a:xfrm>
          <a:prstGeom prst="rect">
            <a:avLst/>
          </a:prstGeom>
          <a:noFill/>
        </p:spPr>
        <p:txBody>
          <a:bodyPr wrap="square" rtlCol="0">
            <a:spAutoFit/>
          </a:bodyPr>
          <a:lstStyle/>
          <a:p>
            <a:pPr marL="342900" indent="-342900">
              <a:buFont typeface="Arial" panose="020B0604020202020204" pitchFamily="34" charset="0"/>
              <a:buChar char="•"/>
            </a:pPr>
            <a:r>
              <a:rPr lang="sr-Latn-RS" sz="2400" dirty="0"/>
              <a:t>Sistem realizovan na </a:t>
            </a:r>
            <a:r>
              <a:rPr lang="sr-Latn-RS" sz="2400" i="1" dirty="0" err="1">
                <a:effectLst/>
                <a:latin typeface="Times New Roman" panose="02020603050405020304" pitchFamily="18" charset="0"/>
                <a:ea typeface="SimSun" panose="02010600030101010101" pitchFamily="2" charset="-122"/>
              </a:rPr>
              <a:t>EasyPIC</a:t>
            </a:r>
            <a:r>
              <a:rPr lang="sr-Latn-RS" sz="2400" i="1" baseline="30000" dirty="0" err="1">
                <a:effectLst/>
                <a:latin typeface="Times New Roman" panose="02020603050405020304" pitchFamily="18" charset="0"/>
                <a:ea typeface="SimSun" panose="02010600030101010101" pitchFamily="2" charset="-122"/>
              </a:rPr>
              <a:t>tm</a:t>
            </a:r>
            <a:r>
              <a:rPr lang="sr-Latn-RS" sz="2400" i="1" dirty="0">
                <a:effectLst/>
                <a:latin typeface="Times New Roman" panose="02020603050405020304" pitchFamily="18" charset="0"/>
                <a:ea typeface="SimSun" panose="02010600030101010101" pitchFamily="2" charset="-122"/>
              </a:rPr>
              <a:t> v7</a:t>
            </a:r>
            <a:endParaRPr lang="en-US" sz="2400" i="1" dirty="0">
              <a:effectLst/>
              <a:latin typeface="Times New Roman" panose="02020603050405020304" pitchFamily="18" charset="0"/>
              <a:ea typeface="SimSun" panose="02010600030101010101" pitchFamily="2" charset="-122"/>
            </a:endParaRPr>
          </a:p>
          <a:p>
            <a:pPr marL="342900" indent="-342900">
              <a:buFont typeface="Arial" panose="020B0604020202020204" pitchFamily="34" charset="0"/>
              <a:buChar char="•"/>
            </a:pPr>
            <a:r>
              <a:rPr lang="en-US" sz="2400" dirty="0" err="1">
                <a:latin typeface="Times New Roman" panose="02020603050405020304" pitchFamily="18" charset="0"/>
                <a:ea typeface="SimSun" panose="02010600030101010101" pitchFamily="2" charset="-122"/>
              </a:rPr>
              <a:t>Napajanje</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i</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serijska</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komunikacija</a:t>
            </a:r>
            <a:r>
              <a:rPr lang="sr-Latn-RS" sz="2400" dirty="0">
                <a:latin typeface="Times New Roman" panose="02020603050405020304" pitchFamily="18" charset="0"/>
                <a:ea typeface="SimSun" panose="02010600030101010101" pitchFamily="2" charset="-122"/>
              </a:rPr>
              <a:t> preko </a:t>
            </a:r>
            <a:r>
              <a:rPr lang="sr-Latn-RS" sz="2400" i="1" dirty="0">
                <a:latin typeface="Times New Roman" panose="02020603050405020304" pitchFamily="18" charset="0"/>
                <a:ea typeface="SimSun" panose="02010600030101010101" pitchFamily="2" charset="-122"/>
              </a:rPr>
              <a:t>USB</a:t>
            </a:r>
            <a:r>
              <a:rPr lang="sr-Latn-RS" sz="2400" dirty="0">
                <a:latin typeface="Times New Roman" panose="02020603050405020304" pitchFamily="18" charset="0"/>
                <a:ea typeface="SimSun" panose="02010600030101010101" pitchFamily="2" charset="-122"/>
              </a:rPr>
              <a:t> kabla</a:t>
            </a:r>
          </a:p>
          <a:p>
            <a:pPr marL="342900" indent="-342900">
              <a:buFont typeface="Arial" panose="020B0604020202020204" pitchFamily="34" charset="0"/>
              <a:buChar char="•"/>
            </a:pPr>
            <a:r>
              <a:rPr lang="sr-Latn-RS" sz="2400" dirty="0">
                <a:latin typeface="Times New Roman" panose="02020603050405020304" pitchFamily="18" charset="0"/>
                <a:ea typeface="SimSun" panose="02010600030101010101" pitchFamily="2" charset="-122"/>
              </a:rPr>
              <a:t>Poseduje mikrokontroler </a:t>
            </a:r>
            <a:r>
              <a:rPr lang="sr-Latn-RS" sz="2400" i="1" dirty="0">
                <a:latin typeface="Times New Roman" panose="02020603050405020304" pitchFamily="18" charset="0"/>
                <a:ea typeface="SimSun" panose="02010600030101010101" pitchFamily="2" charset="-122"/>
              </a:rPr>
              <a:t>MAX232</a:t>
            </a:r>
            <a:endParaRPr lang="en-US" sz="2400" i="1" dirty="0">
              <a:latin typeface="Times New Roman" panose="02020603050405020304" pitchFamily="18" charset="0"/>
              <a:ea typeface="SimSun" panose="02010600030101010101" pitchFamily="2" charset="-122"/>
            </a:endParaRPr>
          </a:p>
          <a:p>
            <a:pPr marL="342900" indent="-342900">
              <a:buFont typeface="Arial" panose="020B0604020202020204" pitchFamily="34" charset="0"/>
              <a:buChar char="•"/>
            </a:pPr>
            <a:r>
              <a:rPr lang="en-US" sz="2400" dirty="0">
                <a:latin typeface="Times New Roman" panose="02020603050405020304" pitchFamily="18" charset="0"/>
                <a:ea typeface="SimSun" panose="02010600030101010101" pitchFamily="2" charset="-122"/>
              </a:rPr>
              <a:t>Diode za </a:t>
            </a:r>
            <a:r>
              <a:rPr lang="en-US" sz="2400" dirty="0" err="1">
                <a:latin typeface="Times New Roman" panose="02020603050405020304" pitchFamily="18" charset="0"/>
                <a:ea typeface="SimSun" panose="02010600030101010101" pitchFamily="2" charset="-122"/>
              </a:rPr>
              <a:t>proveru</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ispravnosti</a:t>
            </a:r>
            <a:r>
              <a:rPr lang="en-US" sz="2400" dirty="0">
                <a:latin typeface="Times New Roman" panose="02020603050405020304" pitchFamily="18" charset="0"/>
                <a:ea typeface="SimSun" panose="02010600030101010101" pitchFamily="2" charset="-122"/>
              </a:rPr>
              <a:t> </a:t>
            </a:r>
            <a:r>
              <a:rPr lang="en-US" sz="2400" dirty="0" err="1">
                <a:latin typeface="Times New Roman" panose="02020603050405020304" pitchFamily="18" charset="0"/>
                <a:ea typeface="SimSun" panose="02010600030101010101" pitchFamily="2" charset="-122"/>
              </a:rPr>
              <a:t>pinova</a:t>
            </a:r>
            <a:endParaRPr lang="en-US" sz="2400" dirty="0"/>
          </a:p>
        </p:txBody>
      </p:sp>
      <p:sp>
        <p:nvSpPr>
          <p:cNvPr id="24" name="TextBox 23">
            <a:extLst>
              <a:ext uri="{FF2B5EF4-FFF2-40B4-BE49-F238E27FC236}">
                <a16:creationId xmlns:a16="http://schemas.microsoft.com/office/drawing/2014/main" id="{1D85C99E-AD72-D83E-2B75-F76ACFE0997E}"/>
              </a:ext>
            </a:extLst>
          </p:cNvPr>
          <p:cNvSpPr txBox="1"/>
          <p:nvPr/>
        </p:nvSpPr>
        <p:spPr>
          <a:xfrm>
            <a:off x="6836702" y="3650700"/>
            <a:ext cx="5354622" cy="2677656"/>
          </a:xfrm>
          <a:prstGeom prst="rect">
            <a:avLst/>
          </a:prstGeom>
          <a:noFill/>
        </p:spPr>
        <p:txBody>
          <a:bodyPr wrap="square" rtlCol="0">
            <a:spAutoFit/>
          </a:bodyPr>
          <a:lstStyle/>
          <a:p>
            <a:pPr marL="342900" indent="-342900">
              <a:buFont typeface="Arial" panose="020B0604020202020204" pitchFamily="34" charset="0"/>
              <a:buChar char="•"/>
            </a:pPr>
            <a:r>
              <a:rPr lang="sr-Latn-RS" sz="2400" i="1" dirty="0">
                <a:latin typeface="Times New Roman" panose="02020603050405020304" pitchFamily="18" charset="0"/>
                <a:ea typeface="Times New Roman" panose="02020603050405020304" pitchFamily="18" charset="0"/>
              </a:rPr>
              <a:t>d</a:t>
            </a:r>
            <a:r>
              <a:rPr lang="sr-Latn-RS" sz="2400" i="1" dirty="0">
                <a:effectLst/>
                <a:latin typeface="Times New Roman" panose="02020603050405020304" pitchFamily="18" charset="0"/>
                <a:ea typeface="Times New Roman" panose="02020603050405020304" pitchFamily="18" charset="0"/>
              </a:rPr>
              <a:t>sPIC30F4013 – </a:t>
            </a:r>
            <a:r>
              <a:rPr lang="sr-Latn-RS" sz="2400" dirty="0">
                <a:effectLst/>
                <a:latin typeface="Times New Roman" panose="02020603050405020304" pitchFamily="18" charset="0"/>
                <a:ea typeface="Times New Roman" panose="02020603050405020304" pitchFamily="18" charset="0"/>
              </a:rPr>
              <a:t>glavna komponenta projekta</a:t>
            </a:r>
          </a:p>
          <a:p>
            <a:pPr marL="342900" indent="-342900">
              <a:buFont typeface="Arial" panose="020B0604020202020204" pitchFamily="34" charset="0"/>
              <a:buChar char="•"/>
            </a:pPr>
            <a:r>
              <a:rPr lang="sr-Latn-RS" sz="2400" dirty="0">
                <a:latin typeface="Times New Roman" panose="02020603050405020304" pitchFamily="18" charset="0"/>
              </a:rPr>
              <a:t>Zadužen za sve interakcije signala sistema</a:t>
            </a:r>
            <a:endParaRPr lang="en-US" sz="2400" dirty="0">
              <a:latin typeface="Times New Roman" panose="02020603050405020304" pitchFamily="18" charset="0"/>
            </a:endParaRPr>
          </a:p>
          <a:p>
            <a:pPr marL="342900" indent="-342900">
              <a:buFont typeface="Arial" panose="020B0604020202020204" pitchFamily="34" charset="0"/>
              <a:buChar char="•"/>
            </a:pPr>
            <a:r>
              <a:rPr lang="en-US" sz="2400" dirty="0" err="1">
                <a:latin typeface="Times New Roman" panose="02020603050405020304" pitchFamily="18" charset="0"/>
              </a:rPr>
              <a:t>Velika</a:t>
            </a:r>
            <a:r>
              <a:rPr lang="en-US" sz="2400" dirty="0">
                <a:latin typeface="Times New Roman" panose="02020603050405020304" pitchFamily="18" charset="0"/>
              </a:rPr>
              <a:t> </a:t>
            </a:r>
            <a:r>
              <a:rPr lang="en-US" sz="2400" dirty="0" err="1">
                <a:latin typeface="Times New Roman" panose="02020603050405020304" pitchFamily="18" charset="0"/>
              </a:rPr>
              <a:t>brzina</a:t>
            </a:r>
            <a:r>
              <a:rPr lang="en-US" sz="2400" dirty="0">
                <a:latin typeface="Times New Roman" panose="02020603050405020304" pitchFamily="18" charset="0"/>
              </a:rPr>
              <a:t> </a:t>
            </a:r>
            <a:r>
              <a:rPr lang="en-US" sz="2400" dirty="0" err="1">
                <a:latin typeface="Times New Roman" panose="02020603050405020304" pitchFamily="18" charset="0"/>
              </a:rPr>
              <a:t>rada</a:t>
            </a:r>
            <a:r>
              <a:rPr lang="en-US" sz="2400" dirty="0">
                <a:latin typeface="Times New Roman" panose="02020603050405020304" pitchFamily="18" charset="0"/>
              </a:rPr>
              <a:t>, a mala </a:t>
            </a:r>
            <a:r>
              <a:rPr lang="en-US" sz="2400" dirty="0" err="1">
                <a:latin typeface="Times New Roman" panose="02020603050405020304" pitchFamily="18" charset="0"/>
              </a:rPr>
              <a:t>potro</a:t>
            </a:r>
            <a:r>
              <a:rPr lang="sr-Latn-RS" sz="2400" dirty="0" err="1">
                <a:latin typeface="Times New Roman" panose="02020603050405020304" pitchFamily="18" charset="0"/>
              </a:rPr>
              <a:t>šnja</a:t>
            </a:r>
            <a:endParaRPr lang="sr-Latn-RS" sz="2400" dirty="0">
              <a:latin typeface="Times New Roman" panose="02020603050405020304" pitchFamily="18" charset="0"/>
            </a:endParaRPr>
          </a:p>
          <a:p>
            <a:pPr marL="342900" indent="-342900">
              <a:buFont typeface="Arial" panose="020B0604020202020204" pitchFamily="34" charset="0"/>
              <a:buChar char="•"/>
            </a:pPr>
            <a:r>
              <a:rPr lang="sr-Latn-RS" sz="2400" dirty="0"/>
              <a:t>Korišćen</a:t>
            </a:r>
            <a:r>
              <a:rPr lang="en-US" sz="2400" dirty="0" err="1"/>
              <a:t>i</a:t>
            </a:r>
            <a:r>
              <a:rPr lang="sr-Latn-RS" sz="2400" dirty="0"/>
              <a:t> </a:t>
            </a:r>
            <a:r>
              <a:rPr lang="en-US" sz="2400" dirty="0" err="1"/>
              <a:t>eksterni</a:t>
            </a:r>
            <a:r>
              <a:rPr lang="en-US" sz="2400" dirty="0"/>
              <a:t> </a:t>
            </a:r>
            <a:r>
              <a:rPr lang="en-US" sz="2400" dirty="0" err="1"/>
              <a:t>kvarcni</a:t>
            </a:r>
            <a:r>
              <a:rPr lang="en-US" sz="2400" dirty="0"/>
              <a:t> oscillator </a:t>
            </a:r>
            <a:r>
              <a:rPr lang="en-US" sz="2400" dirty="0" err="1"/>
              <a:t>i</a:t>
            </a:r>
            <a:r>
              <a:rPr lang="en-US" sz="2400" dirty="0"/>
              <a:t> </a:t>
            </a:r>
            <a:r>
              <a:rPr lang="sr-Latn-RS" sz="2400" dirty="0"/>
              <a:t>tajmer</a:t>
            </a:r>
            <a:r>
              <a:rPr lang="en-US" sz="2400" dirty="0"/>
              <a:t> 1, 2 </a:t>
            </a:r>
            <a:r>
              <a:rPr lang="en-US" sz="2400" dirty="0" err="1"/>
              <a:t>i</a:t>
            </a:r>
            <a:r>
              <a:rPr lang="en-US" sz="2400" dirty="0"/>
              <a:t> 3</a:t>
            </a:r>
          </a:p>
        </p:txBody>
      </p:sp>
    </p:spTree>
    <p:extLst>
      <p:ext uri="{BB962C8B-B14F-4D97-AF65-F5344CB8AC3E}">
        <p14:creationId xmlns:p14="http://schemas.microsoft.com/office/powerpoint/2010/main" val="343122258"/>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144B-D37F-E01B-5BAD-B24164DA3F2E}"/>
              </a:ext>
            </a:extLst>
          </p:cNvPr>
          <p:cNvSpPr>
            <a:spLocks noGrp="1"/>
          </p:cNvSpPr>
          <p:nvPr>
            <p:ph idx="1"/>
          </p:nvPr>
        </p:nvSpPr>
        <p:spPr>
          <a:xfrm>
            <a:off x="2204705" y="1430770"/>
            <a:ext cx="4865314" cy="4681089"/>
          </a:xfrm>
        </p:spPr>
        <p:txBody>
          <a:bodyPr>
            <a:normAutofit lnSpcReduction="10000"/>
          </a:bodyPr>
          <a:lstStyle/>
          <a:p>
            <a:pPr>
              <a:buFont typeface="Wingdings" panose="05000000000000000000" pitchFamily="2" charset="2"/>
              <a:buChar char="Ø"/>
            </a:pPr>
            <a:r>
              <a:rPr lang="sr-Latn-RS" dirty="0" err="1"/>
              <a:t>Piezo</a:t>
            </a:r>
            <a:r>
              <a:rPr lang="sr-Latn-RS" dirty="0"/>
              <a:t> zujalica</a:t>
            </a:r>
          </a:p>
          <a:p>
            <a:pPr>
              <a:buFont typeface="Wingdings" panose="05000000000000000000" pitchFamily="2" charset="2"/>
              <a:buChar char="Ø"/>
            </a:pPr>
            <a:r>
              <a:rPr lang="sr-Latn-RS" dirty="0"/>
              <a:t>Servo motor</a:t>
            </a:r>
          </a:p>
          <a:p>
            <a:pPr>
              <a:buFont typeface="Wingdings" panose="05000000000000000000" pitchFamily="2" charset="2"/>
              <a:buChar char="Ø"/>
            </a:pPr>
            <a:r>
              <a:rPr lang="sr-Latn-RS" dirty="0"/>
              <a:t>PIR senzor</a:t>
            </a:r>
          </a:p>
          <a:p>
            <a:pPr>
              <a:buFont typeface="Wingdings" panose="05000000000000000000" pitchFamily="2" charset="2"/>
              <a:buChar char="Ø"/>
            </a:pPr>
            <a:r>
              <a:rPr lang="sr-Latn-RS" dirty="0"/>
              <a:t>GLCD &amp; </a:t>
            </a:r>
            <a:r>
              <a:rPr lang="sr-Latn-RS" dirty="0" err="1"/>
              <a:t>Touchscreen</a:t>
            </a:r>
            <a:endParaRPr lang="sr-Latn-RS" dirty="0"/>
          </a:p>
          <a:p>
            <a:pPr>
              <a:buFont typeface="Wingdings" panose="05000000000000000000" pitchFamily="2" charset="2"/>
              <a:buChar char="Ø"/>
            </a:pPr>
            <a:r>
              <a:rPr lang="sr-Latn-RS" dirty="0" err="1"/>
              <a:t>Fotootpornik</a:t>
            </a:r>
            <a:endParaRPr lang="sr-Latn-RS" dirty="0"/>
          </a:p>
          <a:p>
            <a:pPr>
              <a:buFont typeface="Wingdings" panose="05000000000000000000" pitchFamily="2" charset="2"/>
              <a:buChar char="Ø"/>
            </a:pPr>
            <a:r>
              <a:rPr lang="sr-Latn-RS" dirty="0"/>
              <a:t>LM35 temperaturni senzor</a:t>
            </a:r>
            <a:br>
              <a:rPr lang="sr-Latn-RS" dirty="0"/>
            </a:br>
            <a:endParaRPr lang="sr-Latn-RS" dirty="0"/>
          </a:p>
          <a:p>
            <a:pPr>
              <a:buFont typeface="Wingdings" panose="05000000000000000000" pitchFamily="2" charset="2"/>
              <a:buChar char="ü"/>
            </a:pPr>
            <a:r>
              <a:rPr lang="sr-Latn-RS" dirty="0"/>
              <a:t>UART serijska komunikacija </a:t>
            </a:r>
            <a:br>
              <a:rPr lang="sr-Latn-RS" dirty="0"/>
            </a:br>
            <a:r>
              <a:rPr lang="sr-Latn-RS" dirty="0"/>
              <a:t>(</a:t>
            </a:r>
            <a:r>
              <a:rPr lang="sr-Latn-RS" sz="2400" dirty="0"/>
              <a:t>UART1 direktni kanal</a:t>
            </a:r>
            <a:r>
              <a:rPr lang="sr-Latn-RS" dirty="0"/>
              <a:t>)</a:t>
            </a:r>
          </a:p>
          <a:p>
            <a:pPr>
              <a:buFont typeface="Wingdings" panose="05000000000000000000" pitchFamily="2" charset="2"/>
              <a:buChar char="Ø"/>
            </a:pPr>
            <a:endParaRPr lang="en-150" dirty="0"/>
          </a:p>
        </p:txBody>
      </p:sp>
      <p:grpSp>
        <p:nvGrpSpPr>
          <p:cNvPr id="6" name="Group 5">
            <a:extLst>
              <a:ext uri="{FF2B5EF4-FFF2-40B4-BE49-F238E27FC236}">
                <a16:creationId xmlns:a16="http://schemas.microsoft.com/office/drawing/2014/main" id="{7FFCD57A-A774-DC24-66FA-CDBD2ED7398C}"/>
              </a:ext>
            </a:extLst>
          </p:cNvPr>
          <p:cNvGrpSpPr/>
          <p:nvPr/>
        </p:nvGrpSpPr>
        <p:grpSpPr>
          <a:xfrm>
            <a:off x="0" y="-9525"/>
            <a:ext cx="8510956" cy="1493541"/>
            <a:chOff x="-2" y="0"/>
            <a:chExt cx="8510956" cy="1426866"/>
          </a:xfrm>
        </p:grpSpPr>
        <p:sp>
          <p:nvSpPr>
            <p:cNvPr id="7" name="Isosceles Triangle 6">
              <a:extLst>
                <a:ext uri="{FF2B5EF4-FFF2-40B4-BE49-F238E27FC236}">
                  <a16:creationId xmlns:a16="http://schemas.microsoft.com/office/drawing/2014/main" id="{8345DAF0-8B89-FA23-C554-FCDB1CE0EF82}"/>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D2B90ACF-0209-4C01-C288-5DAFBCC1BEE5}"/>
                </a:ext>
              </a:extLst>
            </p:cNvPr>
            <p:cNvSpPr/>
            <p:nvPr/>
          </p:nvSpPr>
          <p:spPr>
            <a:xfrm rot="10800000">
              <a:off x="0" y="11939"/>
              <a:ext cx="8510954" cy="125198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89E185B9-BA53-48A3-873D-84539A57A72A}"/>
              </a:ext>
            </a:extLst>
          </p:cNvPr>
          <p:cNvSpPr txBox="1"/>
          <p:nvPr/>
        </p:nvSpPr>
        <p:spPr>
          <a:xfrm>
            <a:off x="908904" y="160265"/>
            <a:ext cx="4295673" cy="830997"/>
          </a:xfrm>
          <a:prstGeom prst="rect">
            <a:avLst/>
          </a:prstGeom>
          <a:noFill/>
        </p:spPr>
        <p:txBody>
          <a:bodyPr wrap="square" rtlCol="0">
            <a:spAutoFit/>
          </a:bodyPr>
          <a:lstStyle/>
          <a:p>
            <a:r>
              <a:rPr lang="sr-Latn-RS" sz="2400" b="1" dirty="0"/>
              <a:t>KORIŠĆENE KOMPONENTE &amp; UART</a:t>
            </a:r>
            <a:endParaRPr lang="en-US" sz="2400" b="1" dirty="0"/>
          </a:p>
        </p:txBody>
      </p:sp>
      <p:grpSp>
        <p:nvGrpSpPr>
          <p:cNvPr id="10" name="Group 9">
            <a:extLst>
              <a:ext uri="{FF2B5EF4-FFF2-40B4-BE49-F238E27FC236}">
                <a16:creationId xmlns:a16="http://schemas.microsoft.com/office/drawing/2014/main" id="{39DA4EC1-AC8A-021F-95D8-DF6DA84DFEC0}"/>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9EE56E18-DDD1-B392-B6A4-9A81E17A56E5}"/>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F143CB68-6890-282A-4521-CCA1C4C6FE9B}"/>
                </a:ext>
              </a:extLst>
            </p:cNvPr>
            <p:cNvSpPr/>
            <p:nvPr/>
          </p:nvSpPr>
          <p:spPr>
            <a:xfrm rot="10800000">
              <a:off x="0" y="-2"/>
              <a:ext cx="8510954" cy="126392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Processor">
            <a:extLst>
              <a:ext uri="{FF2B5EF4-FFF2-40B4-BE49-F238E27FC236}">
                <a16:creationId xmlns:a16="http://schemas.microsoft.com/office/drawing/2014/main" id="{22461412-0FA7-E851-7597-B6B28B40C45E}"/>
              </a:ext>
            </a:extLst>
          </p:cNvPr>
          <p:cNvSpPr/>
          <p:nvPr/>
        </p:nvSpPr>
        <p:spPr>
          <a:xfrm>
            <a:off x="193758" y="156219"/>
            <a:ext cx="622229" cy="622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1A12107E-0ADE-65A4-46E1-8021E41C0B3E}"/>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60B2D8E8-11C6-0896-C294-CEA59A542E61}"/>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pic>
        <p:nvPicPr>
          <p:cNvPr id="2" name="Picture 1" descr="Related image">
            <a:extLst>
              <a:ext uri="{FF2B5EF4-FFF2-40B4-BE49-F238E27FC236}">
                <a16:creationId xmlns:a16="http://schemas.microsoft.com/office/drawing/2014/main" id="{B86D6B1D-D79B-6B77-2C0F-D3E897FD894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493" t="12180" r="8975" b="14423"/>
          <a:stretch/>
        </p:blipFill>
        <p:spPr bwMode="auto">
          <a:xfrm>
            <a:off x="7154914" y="-49007"/>
            <a:ext cx="2649224" cy="2362530"/>
          </a:xfrm>
          <a:prstGeom prst="rect">
            <a:avLst/>
          </a:prstGeom>
          <a:noFill/>
          <a:ln>
            <a:noFill/>
          </a:ln>
          <a:extLst>
            <a:ext uri="{53640926-AAD7-44D8-BBD7-CCE9431645EC}">
              <a14:shadowObscured xmlns:a14="http://schemas.microsoft.com/office/drawing/2010/main"/>
            </a:ext>
          </a:extLst>
        </p:spPr>
      </p:pic>
      <p:pic>
        <p:nvPicPr>
          <p:cNvPr id="4" name="Picture 3" descr="Temperature Sensor LM35 / LM35DZ TO-92">
            <a:extLst>
              <a:ext uri="{FF2B5EF4-FFF2-40B4-BE49-F238E27FC236}">
                <a16:creationId xmlns:a16="http://schemas.microsoft.com/office/drawing/2014/main" id="{A6CB39E3-9C45-73AA-2118-88C7FF5BF71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9577689" y="3325583"/>
            <a:ext cx="3166904" cy="2838644"/>
          </a:xfrm>
          <a:prstGeom prst="rect">
            <a:avLst/>
          </a:prstGeom>
          <a:noFill/>
          <a:ln>
            <a:noFill/>
          </a:ln>
        </p:spPr>
      </p:pic>
      <p:pic>
        <p:nvPicPr>
          <p:cNvPr id="5" name="Picture 4" descr="Related image">
            <a:extLst>
              <a:ext uri="{FF2B5EF4-FFF2-40B4-BE49-F238E27FC236}">
                <a16:creationId xmlns:a16="http://schemas.microsoft.com/office/drawing/2014/main" id="{8ADABC4C-9223-CFA8-4354-C464B1FA9D8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54916" y="2313523"/>
            <a:ext cx="2657152" cy="2304582"/>
          </a:xfrm>
          <a:prstGeom prst="rect">
            <a:avLst/>
          </a:prstGeom>
          <a:noFill/>
          <a:ln>
            <a:noFill/>
          </a:ln>
        </p:spPr>
      </p:pic>
      <p:pic>
        <p:nvPicPr>
          <p:cNvPr id="16" name="Picture 15" descr="Image result for  Fotootpornik">
            <a:extLst>
              <a:ext uri="{FF2B5EF4-FFF2-40B4-BE49-F238E27FC236}">
                <a16:creationId xmlns:a16="http://schemas.microsoft.com/office/drawing/2014/main" id="{F60C7FBC-F31F-38F7-1899-494452D1F50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5400000">
            <a:off x="9336152" y="250576"/>
            <a:ext cx="3412576" cy="2558500"/>
          </a:xfrm>
          <a:prstGeom prst="rect">
            <a:avLst/>
          </a:prstGeom>
          <a:noFill/>
          <a:ln>
            <a:noFill/>
          </a:ln>
        </p:spPr>
      </p:pic>
      <p:pic>
        <p:nvPicPr>
          <p:cNvPr id="17" name="Content Placeholder 13">
            <a:extLst>
              <a:ext uri="{FF2B5EF4-FFF2-40B4-BE49-F238E27FC236}">
                <a16:creationId xmlns:a16="http://schemas.microsoft.com/office/drawing/2014/main" id="{1E827F99-EF84-0383-FF80-FFDBBE521F37}"/>
              </a:ext>
            </a:extLst>
          </p:cNvPr>
          <p:cNvPicPr>
            <a:picLocks noChangeAspect="1"/>
          </p:cNvPicPr>
          <p:nvPr/>
        </p:nvPicPr>
        <p:blipFill>
          <a:blip r:embed="rId10"/>
          <a:stretch>
            <a:fillRect/>
          </a:stretch>
        </p:blipFill>
        <p:spPr>
          <a:xfrm>
            <a:off x="7154914" y="4458934"/>
            <a:ext cx="2738325" cy="2079584"/>
          </a:xfrm>
          <a:prstGeom prst="rect">
            <a:avLst/>
          </a:prstGeom>
        </p:spPr>
      </p:pic>
      <p:pic>
        <p:nvPicPr>
          <p:cNvPr id="18" name="Picture 17">
            <a:extLst>
              <a:ext uri="{FF2B5EF4-FFF2-40B4-BE49-F238E27FC236}">
                <a16:creationId xmlns:a16="http://schemas.microsoft.com/office/drawing/2014/main" id="{8EF049AB-E3FB-A906-CE5A-D677BD7E6C98}"/>
              </a:ext>
            </a:extLst>
          </p:cNvPr>
          <p:cNvPicPr>
            <a:picLocks noChangeAspect="1"/>
          </p:cNvPicPr>
          <p:nvPr/>
        </p:nvPicPr>
        <p:blipFill>
          <a:blip r:embed="rId11"/>
          <a:stretch>
            <a:fillRect/>
          </a:stretch>
        </p:blipFill>
        <p:spPr>
          <a:xfrm>
            <a:off x="-53254" y="4495470"/>
            <a:ext cx="1905266" cy="2362530"/>
          </a:xfrm>
          <a:prstGeom prst="rect">
            <a:avLst/>
          </a:prstGeom>
        </p:spPr>
      </p:pic>
    </p:spTree>
    <p:extLst>
      <p:ext uri="{BB962C8B-B14F-4D97-AF65-F5344CB8AC3E}">
        <p14:creationId xmlns:p14="http://schemas.microsoft.com/office/powerpoint/2010/main" val="21515002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144B-D37F-E01B-5BAD-B24164DA3F2E}"/>
              </a:ext>
            </a:extLst>
          </p:cNvPr>
          <p:cNvSpPr>
            <a:spLocks noGrp="1"/>
          </p:cNvSpPr>
          <p:nvPr>
            <p:ph idx="1"/>
          </p:nvPr>
        </p:nvSpPr>
        <p:spPr>
          <a:xfrm>
            <a:off x="4555722" y="737245"/>
            <a:ext cx="4604085" cy="2362530"/>
          </a:xfrm>
        </p:spPr>
        <p:txBody>
          <a:bodyPr/>
          <a:lstStyle/>
          <a:p>
            <a:pPr marL="0" indent="0">
              <a:lnSpc>
                <a:spcPct val="100000"/>
              </a:lnSpc>
              <a:buNone/>
            </a:pPr>
            <a:r>
              <a:rPr lang="sr-Latn-RS" dirty="0"/>
              <a:t>CELINA 1 – </a:t>
            </a:r>
            <a:r>
              <a:rPr lang="sr-Latn-RS" b="1" dirty="0" err="1"/>
              <a:t>fotootpornik</a:t>
            </a:r>
            <a:r>
              <a:rPr lang="en-US" dirty="0"/>
              <a:t>:</a:t>
            </a:r>
            <a:endParaRPr lang="sr-Latn-RS" dirty="0"/>
          </a:p>
          <a:p>
            <a:pPr>
              <a:lnSpc>
                <a:spcPct val="100000"/>
              </a:lnSpc>
              <a:buFont typeface="Wingdings" panose="05000000000000000000" pitchFamily="2" charset="2"/>
              <a:buChar char="ü"/>
            </a:pPr>
            <a:r>
              <a:rPr lang="sr-Latn-RS" dirty="0"/>
              <a:t>detekcija doba dana</a:t>
            </a:r>
          </a:p>
          <a:p>
            <a:pPr>
              <a:lnSpc>
                <a:spcPct val="100000"/>
              </a:lnSpc>
              <a:buFont typeface="Wingdings" panose="05000000000000000000" pitchFamily="2" charset="2"/>
              <a:buChar char="ü"/>
            </a:pPr>
            <a:r>
              <a:rPr lang="sr-Latn-RS" dirty="0"/>
              <a:t>inicijalizacija svetla</a:t>
            </a:r>
          </a:p>
          <a:p>
            <a:pPr>
              <a:buFont typeface="Wingdings" panose="05000000000000000000" pitchFamily="2" charset="2"/>
              <a:buChar char="ü"/>
            </a:pPr>
            <a:r>
              <a:rPr lang="sr-Latn-RS" dirty="0"/>
              <a:t>obaveštavanje korisnika o tome</a:t>
            </a:r>
          </a:p>
          <a:p>
            <a:pPr>
              <a:buFont typeface="Wingdings" panose="05000000000000000000" pitchFamily="2" charset="2"/>
              <a:buChar char="ü"/>
            </a:pPr>
            <a:endParaRPr lang="sr-Latn-RS" dirty="0"/>
          </a:p>
          <a:p>
            <a:pPr>
              <a:buFont typeface="Wingdings" panose="05000000000000000000" pitchFamily="2" charset="2"/>
              <a:buChar char="ü"/>
            </a:pPr>
            <a:endParaRPr lang="sr-Latn-RS" dirty="0"/>
          </a:p>
        </p:txBody>
      </p:sp>
      <p:grpSp>
        <p:nvGrpSpPr>
          <p:cNvPr id="6" name="Group 5">
            <a:extLst>
              <a:ext uri="{FF2B5EF4-FFF2-40B4-BE49-F238E27FC236}">
                <a16:creationId xmlns:a16="http://schemas.microsoft.com/office/drawing/2014/main" id="{7FFCD57A-A774-DC24-66FA-CDBD2ED7398C}"/>
              </a:ext>
            </a:extLst>
          </p:cNvPr>
          <p:cNvGrpSpPr/>
          <p:nvPr/>
        </p:nvGrpSpPr>
        <p:grpSpPr>
          <a:xfrm>
            <a:off x="0" y="-9525"/>
            <a:ext cx="8510956" cy="1493541"/>
            <a:chOff x="-2" y="0"/>
            <a:chExt cx="8510956" cy="1426866"/>
          </a:xfrm>
        </p:grpSpPr>
        <p:sp>
          <p:nvSpPr>
            <p:cNvPr id="7" name="Isosceles Triangle 6">
              <a:extLst>
                <a:ext uri="{FF2B5EF4-FFF2-40B4-BE49-F238E27FC236}">
                  <a16:creationId xmlns:a16="http://schemas.microsoft.com/office/drawing/2014/main" id="{8345DAF0-8B89-FA23-C554-FCDB1CE0EF82}"/>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D2B90ACF-0209-4C01-C288-5DAFBCC1BEE5}"/>
                </a:ext>
              </a:extLst>
            </p:cNvPr>
            <p:cNvSpPr/>
            <p:nvPr/>
          </p:nvSpPr>
          <p:spPr>
            <a:xfrm rot="10800000">
              <a:off x="0" y="11939"/>
              <a:ext cx="8510954" cy="125198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89E185B9-BA53-48A3-873D-84539A57A72A}"/>
              </a:ext>
            </a:extLst>
          </p:cNvPr>
          <p:cNvSpPr txBox="1"/>
          <p:nvPr/>
        </p:nvSpPr>
        <p:spPr>
          <a:xfrm>
            <a:off x="908904" y="160265"/>
            <a:ext cx="4295673" cy="830997"/>
          </a:xfrm>
          <a:prstGeom prst="rect">
            <a:avLst/>
          </a:prstGeom>
          <a:noFill/>
        </p:spPr>
        <p:txBody>
          <a:bodyPr wrap="square" rtlCol="0">
            <a:spAutoFit/>
          </a:bodyPr>
          <a:lstStyle/>
          <a:p>
            <a:r>
              <a:rPr lang="sr-Latn-RS" sz="2400" b="1" dirty="0"/>
              <a:t>KORIŠĆENE KOMPONENTE &amp; UART</a:t>
            </a:r>
            <a:endParaRPr lang="en-US" sz="2400" b="1" dirty="0"/>
          </a:p>
        </p:txBody>
      </p:sp>
      <p:grpSp>
        <p:nvGrpSpPr>
          <p:cNvPr id="10" name="Group 9">
            <a:extLst>
              <a:ext uri="{FF2B5EF4-FFF2-40B4-BE49-F238E27FC236}">
                <a16:creationId xmlns:a16="http://schemas.microsoft.com/office/drawing/2014/main" id="{39DA4EC1-AC8A-021F-95D8-DF6DA84DFEC0}"/>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9EE56E18-DDD1-B392-B6A4-9A81E17A56E5}"/>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F143CB68-6890-282A-4521-CCA1C4C6FE9B}"/>
                </a:ext>
              </a:extLst>
            </p:cNvPr>
            <p:cNvSpPr/>
            <p:nvPr/>
          </p:nvSpPr>
          <p:spPr>
            <a:xfrm rot="10800000">
              <a:off x="0" y="-2"/>
              <a:ext cx="8510954" cy="126392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Processor">
            <a:extLst>
              <a:ext uri="{FF2B5EF4-FFF2-40B4-BE49-F238E27FC236}">
                <a16:creationId xmlns:a16="http://schemas.microsoft.com/office/drawing/2014/main" id="{22461412-0FA7-E851-7597-B6B28B40C45E}"/>
              </a:ext>
            </a:extLst>
          </p:cNvPr>
          <p:cNvSpPr/>
          <p:nvPr/>
        </p:nvSpPr>
        <p:spPr>
          <a:xfrm>
            <a:off x="193758" y="156219"/>
            <a:ext cx="622229" cy="622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1A12107E-0ADE-65A4-46E1-8021E41C0B3E}"/>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60B2D8E8-11C6-0896-C294-CEA59A542E61}"/>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pic>
        <p:nvPicPr>
          <p:cNvPr id="16" name="Picture 15" descr="Image result for  Fotootpornik">
            <a:extLst>
              <a:ext uri="{FF2B5EF4-FFF2-40B4-BE49-F238E27FC236}">
                <a16:creationId xmlns:a16="http://schemas.microsoft.com/office/drawing/2014/main" id="{F60C7FBC-F31F-38F7-1899-494452D1F50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9247150" y="285424"/>
            <a:ext cx="3240420" cy="2650520"/>
          </a:xfrm>
          <a:prstGeom prst="rect">
            <a:avLst/>
          </a:prstGeom>
          <a:noFill/>
          <a:ln>
            <a:noFill/>
          </a:ln>
        </p:spPr>
      </p:pic>
      <p:sp>
        <p:nvSpPr>
          <p:cNvPr id="20" name="Content Placeholder 2">
            <a:extLst>
              <a:ext uri="{FF2B5EF4-FFF2-40B4-BE49-F238E27FC236}">
                <a16:creationId xmlns:a16="http://schemas.microsoft.com/office/drawing/2014/main" id="{A44AAD3B-5B86-D084-F194-4DE5B2891189}"/>
              </a:ext>
            </a:extLst>
          </p:cNvPr>
          <p:cNvSpPr txBox="1">
            <a:spLocks/>
          </p:cNvSpPr>
          <p:nvPr/>
        </p:nvSpPr>
        <p:spPr>
          <a:xfrm>
            <a:off x="1811063" y="3597815"/>
            <a:ext cx="7348744" cy="397678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sr-Latn-RS" dirty="0"/>
              <a:t>CELINA 2 – </a:t>
            </a:r>
            <a:r>
              <a:rPr lang="sr-Latn-RS" b="1" dirty="0"/>
              <a:t>servo motor</a:t>
            </a:r>
            <a:r>
              <a:rPr lang="en-US" b="1" dirty="0"/>
              <a:t>:</a:t>
            </a:r>
            <a:endParaRPr lang="sr-Latn-RS" dirty="0"/>
          </a:p>
          <a:p>
            <a:pPr>
              <a:buFont typeface="Wingdings" panose="05000000000000000000" pitchFamily="2" charset="2"/>
              <a:buChar char="ü"/>
            </a:pPr>
            <a:r>
              <a:rPr lang="en-US" dirty="0"/>
              <a:t>j</a:t>
            </a:r>
            <a:r>
              <a:rPr lang="sr-Latn-RS" dirty="0" err="1"/>
              <a:t>edin</a:t>
            </a:r>
            <a:r>
              <a:rPr lang="en-US" dirty="0"/>
              <a:t>o on</a:t>
            </a:r>
            <a:r>
              <a:rPr lang="sr-Latn-RS" dirty="0"/>
              <a:t> ne bi postojao u realnoj realizaciji projekta</a:t>
            </a:r>
          </a:p>
          <a:p>
            <a:pPr>
              <a:buFont typeface="Wingdings" panose="05000000000000000000" pitchFamily="2" charset="2"/>
              <a:buChar char="ü"/>
            </a:pPr>
            <a:r>
              <a:rPr lang="sr-Latn-RS" dirty="0"/>
              <a:t>oponaša otvaranje i zatvaranje vrata</a:t>
            </a:r>
          </a:p>
        </p:txBody>
      </p:sp>
      <p:pic>
        <p:nvPicPr>
          <p:cNvPr id="21" name="Picture 20" descr="Related image">
            <a:extLst>
              <a:ext uri="{FF2B5EF4-FFF2-40B4-BE49-F238E27FC236}">
                <a16:creationId xmlns:a16="http://schemas.microsoft.com/office/drawing/2014/main" id="{BDE92240-007E-F620-89CA-F3E10043859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493" t="12180" r="8975" b="14423"/>
          <a:stretch/>
        </p:blipFill>
        <p:spPr bwMode="auto">
          <a:xfrm>
            <a:off x="9542100" y="3223679"/>
            <a:ext cx="2649224" cy="236253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2859787"/>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68144B-D37F-E01B-5BAD-B24164DA3F2E}"/>
              </a:ext>
            </a:extLst>
          </p:cNvPr>
          <p:cNvSpPr>
            <a:spLocks noGrp="1"/>
          </p:cNvSpPr>
          <p:nvPr>
            <p:ph idx="1"/>
          </p:nvPr>
        </p:nvSpPr>
        <p:spPr>
          <a:xfrm>
            <a:off x="908905" y="1708244"/>
            <a:ext cx="7384863" cy="3976787"/>
          </a:xfrm>
        </p:spPr>
        <p:txBody>
          <a:bodyPr>
            <a:normAutofit/>
          </a:bodyPr>
          <a:lstStyle/>
          <a:p>
            <a:pPr marL="0" indent="0">
              <a:buNone/>
            </a:pPr>
            <a:r>
              <a:rPr lang="sr-Latn-RS" dirty="0"/>
              <a:t>CELINA 3 – </a:t>
            </a:r>
            <a:r>
              <a:rPr lang="sr-Latn-RS" b="1" dirty="0"/>
              <a:t>LM35, GLCD &amp; </a:t>
            </a:r>
            <a:r>
              <a:rPr lang="sr-Latn-RS" b="1" dirty="0" err="1"/>
              <a:t>Touchscreen</a:t>
            </a:r>
            <a:r>
              <a:rPr lang="en-US" b="1" dirty="0"/>
              <a:t>:</a:t>
            </a:r>
            <a:endParaRPr lang="sr-Latn-RS" b="1" dirty="0"/>
          </a:p>
          <a:p>
            <a:pPr>
              <a:buFont typeface="Wingdings" panose="05000000000000000000" pitchFamily="2" charset="2"/>
              <a:buChar char="ü"/>
            </a:pPr>
            <a:r>
              <a:rPr lang="sr-Latn-RS" dirty="0"/>
              <a:t>meri se vrednost temperature</a:t>
            </a:r>
          </a:p>
          <a:p>
            <a:pPr>
              <a:buFont typeface="Wingdings" panose="05000000000000000000" pitchFamily="2" charset="2"/>
              <a:buChar char="ü"/>
            </a:pPr>
            <a:r>
              <a:rPr lang="sr-Latn-RS" dirty="0"/>
              <a:t>iscrtava se </a:t>
            </a:r>
            <a:r>
              <a:rPr lang="sr-Latn-RS" dirty="0" err="1"/>
              <a:t>stubičasti</a:t>
            </a:r>
            <a:r>
              <a:rPr lang="sr-Latn-RS" dirty="0"/>
              <a:t> </a:t>
            </a:r>
            <a:r>
              <a:rPr lang="sr-Latn-RS" dirty="0" err="1"/>
              <a:t>grafik</a:t>
            </a:r>
            <a:r>
              <a:rPr lang="sr-Latn-RS" dirty="0"/>
              <a:t> temperature u vremenu na stacionarnom displeju u stakleniku</a:t>
            </a:r>
          </a:p>
          <a:p>
            <a:pPr>
              <a:buFont typeface="Wingdings" panose="05000000000000000000" pitchFamily="2" charset="2"/>
              <a:buChar char="ü"/>
            </a:pPr>
            <a:r>
              <a:rPr lang="sr-Latn-RS" dirty="0"/>
              <a:t>ključne vrednosti se mogu izdvojiti u određenom proteklom periodu vremena (min, </a:t>
            </a:r>
            <a:r>
              <a:rPr lang="sr-Latn-RS" dirty="0" err="1"/>
              <a:t>max</a:t>
            </a:r>
            <a:r>
              <a:rPr lang="sr-Latn-RS" dirty="0"/>
              <a:t>, </a:t>
            </a:r>
            <a:r>
              <a:rPr lang="sr-Latn-RS" dirty="0" err="1"/>
              <a:t>avr</a:t>
            </a:r>
            <a:r>
              <a:rPr lang="sr-Latn-RS" dirty="0"/>
              <a:t>)</a:t>
            </a:r>
            <a:endParaRPr lang="en-150" dirty="0"/>
          </a:p>
        </p:txBody>
      </p:sp>
      <p:grpSp>
        <p:nvGrpSpPr>
          <p:cNvPr id="6" name="Group 5">
            <a:extLst>
              <a:ext uri="{FF2B5EF4-FFF2-40B4-BE49-F238E27FC236}">
                <a16:creationId xmlns:a16="http://schemas.microsoft.com/office/drawing/2014/main" id="{7FFCD57A-A774-DC24-66FA-CDBD2ED7398C}"/>
              </a:ext>
            </a:extLst>
          </p:cNvPr>
          <p:cNvGrpSpPr/>
          <p:nvPr/>
        </p:nvGrpSpPr>
        <p:grpSpPr>
          <a:xfrm>
            <a:off x="0" y="-9525"/>
            <a:ext cx="8510956" cy="1493541"/>
            <a:chOff x="-2" y="0"/>
            <a:chExt cx="8510956" cy="1426866"/>
          </a:xfrm>
        </p:grpSpPr>
        <p:sp>
          <p:nvSpPr>
            <p:cNvPr id="7" name="Isosceles Triangle 6">
              <a:extLst>
                <a:ext uri="{FF2B5EF4-FFF2-40B4-BE49-F238E27FC236}">
                  <a16:creationId xmlns:a16="http://schemas.microsoft.com/office/drawing/2014/main" id="{8345DAF0-8B89-FA23-C554-FCDB1CE0EF82}"/>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D2B90ACF-0209-4C01-C288-5DAFBCC1BEE5}"/>
                </a:ext>
              </a:extLst>
            </p:cNvPr>
            <p:cNvSpPr/>
            <p:nvPr/>
          </p:nvSpPr>
          <p:spPr>
            <a:xfrm rot="10800000">
              <a:off x="0" y="11939"/>
              <a:ext cx="8510954" cy="125198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89E185B9-BA53-48A3-873D-84539A57A72A}"/>
              </a:ext>
            </a:extLst>
          </p:cNvPr>
          <p:cNvSpPr txBox="1"/>
          <p:nvPr/>
        </p:nvSpPr>
        <p:spPr>
          <a:xfrm>
            <a:off x="908904" y="160265"/>
            <a:ext cx="4295673" cy="830997"/>
          </a:xfrm>
          <a:prstGeom prst="rect">
            <a:avLst/>
          </a:prstGeom>
          <a:noFill/>
        </p:spPr>
        <p:txBody>
          <a:bodyPr wrap="square" rtlCol="0">
            <a:spAutoFit/>
          </a:bodyPr>
          <a:lstStyle/>
          <a:p>
            <a:r>
              <a:rPr lang="sr-Latn-RS" sz="2400" b="1" dirty="0"/>
              <a:t>KORIŠĆENE KOMPONENTE &amp; UART</a:t>
            </a:r>
          </a:p>
        </p:txBody>
      </p:sp>
      <p:grpSp>
        <p:nvGrpSpPr>
          <p:cNvPr id="10" name="Group 9">
            <a:extLst>
              <a:ext uri="{FF2B5EF4-FFF2-40B4-BE49-F238E27FC236}">
                <a16:creationId xmlns:a16="http://schemas.microsoft.com/office/drawing/2014/main" id="{39DA4EC1-AC8A-021F-95D8-DF6DA84DFEC0}"/>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9EE56E18-DDD1-B392-B6A4-9A81E17A56E5}"/>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F143CB68-6890-282A-4521-CCA1C4C6FE9B}"/>
                </a:ext>
              </a:extLst>
            </p:cNvPr>
            <p:cNvSpPr/>
            <p:nvPr/>
          </p:nvSpPr>
          <p:spPr>
            <a:xfrm rot="10800000">
              <a:off x="0" y="-2"/>
              <a:ext cx="8510954" cy="126392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Processor">
            <a:extLst>
              <a:ext uri="{FF2B5EF4-FFF2-40B4-BE49-F238E27FC236}">
                <a16:creationId xmlns:a16="http://schemas.microsoft.com/office/drawing/2014/main" id="{22461412-0FA7-E851-7597-B6B28B40C45E}"/>
              </a:ext>
            </a:extLst>
          </p:cNvPr>
          <p:cNvSpPr/>
          <p:nvPr/>
        </p:nvSpPr>
        <p:spPr>
          <a:xfrm>
            <a:off x="193758" y="156219"/>
            <a:ext cx="622229" cy="622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1A12107E-0ADE-65A4-46E1-8021E41C0B3E}"/>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60B2D8E8-11C6-0896-C294-CEA59A542E61}"/>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pic>
        <p:nvPicPr>
          <p:cNvPr id="4" name="Picture 3" descr="Temperature Sensor LM35 / LM35DZ TO-92">
            <a:extLst>
              <a:ext uri="{FF2B5EF4-FFF2-40B4-BE49-F238E27FC236}">
                <a16:creationId xmlns:a16="http://schemas.microsoft.com/office/drawing/2014/main" id="{A6CB39E3-9C45-73AA-2118-88C7FF5BF71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6200000">
            <a:off x="9188550" y="105969"/>
            <a:ext cx="3166904" cy="2838644"/>
          </a:xfrm>
          <a:prstGeom prst="rect">
            <a:avLst/>
          </a:prstGeom>
          <a:noFill/>
          <a:ln>
            <a:noFill/>
          </a:ln>
        </p:spPr>
      </p:pic>
      <p:pic>
        <p:nvPicPr>
          <p:cNvPr id="17" name="Content Placeholder 13">
            <a:extLst>
              <a:ext uri="{FF2B5EF4-FFF2-40B4-BE49-F238E27FC236}">
                <a16:creationId xmlns:a16="http://schemas.microsoft.com/office/drawing/2014/main" id="{1E827F99-EF84-0383-FF80-FFDBBE521F37}"/>
              </a:ext>
            </a:extLst>
          </p:cNvPr>
          <p:cNvPicPr>
            <a:picLocks noChangeAspect="1"/>
          </p:cNvPicPr>
          <p:nvPr/>
        </p:nvPicPr>
        <p:blipFill>
          <a:blip r:embed="rId7"/>
          <a:stretch>
            <a:fillRect/>
          </a:stretch>
        </p:blipFill>
        <p:spPr>
          <a:xfrm>
            <a:off x="9352681" y="3071541"/>
            <a:ext cx="2839320" cy="2156283"/>
          </a:xfrm>
          <a:prstGeom prst="rect">
            <a:avLst/>
          </a:prstGeom>
        </p:spPr>
      </p:pic>
    </p:spTree>
    <p:extLst>
      <p:ext uri="{BB962C8B-B14F-4D97-AF65-F5344CB8AC3E}">
        <p14:creationId xmlns:p14="http://schemas.microsoft.com/office/powerpoint/2010/main" val="181960665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FFCD57A-A774-DC24-66FA-CDBD2ED7398C}"/>
              </a:ext>
            </a:extLst>
          </p:cNvPr>
          <p:cNvGrpSpPr/>
          <p:nvPr/>
        </p:nvGrpSpPr>
        <p:grpSpPr>
          <a:xfrm>
            <a:off x="0" y="-9525"/>
            <a:ext cx="8510956" cy="1493541"/>
            <a:chOff x="-2" y="0"/>
            <a:chExt cx="8510956" cy="1426866"/>
          </a:xfrm>
        </p:grpSpPr>
        <p:sp>
          <p:nvSpPr>
            <p:cNvPr id="7" name="Isosceles Triangle 6">
              <a:extLst>
                <a:ext uri="{FF2B5EF4-FFF2-40B4-BE49-F238E27FC236}">
                  <a16:creationId xmlns:a16="http://schemas.microsoft.com/office/drawing/2014/main" id="{8345DAF0-8B89-FA23-C554-FCDB1CE0EF82}"/>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8" name="Isosceles Triangle 7">
              <a:extLst>
                <a:ext uri="{FF2B5EF4-FFF2-40B4-BE49-F238E27FC236}">
                  <a16:creationId xmlns:a16="http://schemas.microsoft.com/office/drawing/2014/main" id="{D2B90ACF-0209-4C01-C288-5DAFBCC1BEE5}"/>
                </a:ext>
              </a:extLst>
            </p:cNvPr>
            <p:cNvSpPr/>
            <p:nvPr/>
          </p:nvSpPr>
          <p:spPr>
            <a:xfrm rot="10800000">
              <a:off x="0" y="11939"/>
              <a:ext cx="8510954" cy="125198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9" name="TextBox 8">
            <a:extLst>
              <a:ext uri="{FF2B5EF4-FFF2-40B4-BE49-F238E27FC236}">
                <a16:creationId xmlns:a16="http://schemas.microsoft.com/office/drawing/2014/main" id="{89E185B9-BA53-48A3-873D-84539A57A72A}"/>
              </a:ext>
            </a:extLst>
          </p:cNvPr>
          <p:cNvSpPr txBox="1"/>
          <p:nvPr/>
        </p:nvSpPr>
        <p:spPr>
          <a:xfrm>
            <a:off x="908904" y="160265"/>
            <a:ext cx="4295673" cy="830997"/>
          </a:xfrm>
          <a:prstGeom prst="rect">
            <a:avLst/>
          </a:prstGeom>
          <a:noFill/>
        </p:spPr>
        <p:txBody>
          <a:bodyPr wrap="square" rtlCol="0">
            <a:spAutoFit/>
          </a:bodyPr>
          <a:lstStyle/>
          <a:p>
            <a:r>
              <a:rPr lang="sr-Latn-RS" sz="2400" b="1" dirty="0"/>
              <a:t>KORIŠĆENE KOMPONENTE &amp; UART</a:t>
            </a:r>
            <a:endParaRPr lang="en-US" sz="2400" b="1" dirty="0"/>
          </a:p>
        </p:txBody>
      </p:sp>
      <p:grpSp>
        <p:nvGrpSpPr>
          <p:cNvPr id="10" name="Group 9">
            <a:extLst>
              <a:ext uri="{FF2B5EF4-FFF2-40B4-BE49-F238E27FC236}">
                <a16:creationId xmlns:a16="http://schemas.microsoft.com/office/drawing/2014/main" id="{39DA4EC1-AC8A-021F-95D8-DF6DA84DFEC0}"/>
              </a:ext>
            </a:extLst>
          </p:cNvPr>
          <p:cNvGrpSpPr/>
          <p:nvPr/>
        </p:nvGrpSpPr>
        <p:grpSpPr>
          <a:xfrm rot="10800000">
            <a:off x="3680370" y="6048957"/>
            <a:ext cx="8510956" cy="815251"/>
            <a:chOff x="-2" y="-2"/>
            <a:chExt cx="8510956" cy="1426868"/>
          </a:xfrm>
        </p:grpSpPr>
        <p:sp>
          <p:nvSpPr>
            <p:cNvPr id="11" name="Isosceles Triangle 10">
              <a:extLst>
                <a:ext uri="{FF2B5EF4-FFF2-40B4-BE49-F238E27FC236}">
                  <a16:creationId xmlns:a16="http://schemas.microsoft.com/office/drawing/2014/main" id="{9EE56E18-DDD1-B392-B6A4-9A81E17A56E5}"/>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2" name="Isosceles Triangle 11">
              <a:extLst>
                <a:ext uri="{FF2B5EF4-FFF2-40B4-BE49-F238E27FC236}">
                  <a16:creationId xmlns:a16="http://schemas.microsoft.com/office/drawing/2014/main" id="{F143CB68-6890-282A-4521-CCA1C4C6FE9B}"/>
                </a:ext>
              </a:extLst>
            </p:cNvPr>
            <p:cNvSpPr/>
            <p:nvPr/>
          </p:nvSpPr>
          <p:spPr>
            <a:xfrm rot="10800000">
              <a:off x="0" y="-2"/>
              <a:ext cx="8510954" cy="1263923"/>
            </a:xfrm>
            <a:prstGeom prst="triangle">
              <a:avLst>
                <a:gd name="adj" fmla="val 100000"/>
              </a:avLst>
            </a:prstGeom>
            <a:solidFill>
              <a:srgbClr val="DCB8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3" name="Rectangle 12" descr="Processor">
            <a:extLst>
              <a:ext uri="{FF2B5EF4-FFF2-40B4-BE49-F238E27FC236}">
                <a16:creationId xmlns:a16="http://schemas.microsoft.com/office/drawing/2014/main" id="{22461412-0FA7-E851-7597-B6B28B40C45E}"/>
              </a:ext>
            </a:extLst>
          </p:cNvPr>
          <p:cNvSpPr/>
          <p:nvPr/>
        </p:nvSpPr>
        <p:spPr>
          <a:xfrm>
            <a:off x="193758" y="156219"/>
            <a:ext cx="622229" cy="62222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14" name="Arrow: Right 13">
            <a:hlinkClick r:id="rId5" action="ppaction://hlinksldjump"/>
            <a:extLst>
              <a:ext uri="{FF2B5EF4-FFF2-40B4-BE49-F238E27FC236}">
                <a16:creationId xmlns:a16="http://schemas.microsoft.com/office/drawing/2014/main" id="{1A12107E-0ADE-65A4-46E1-8021E41C0B3E}"/>
              </a:ext>
            </a:extLst>
          </p:cNvPr>
          <p:cNvSpPr/>
          <p:nvPr/>
        </p:nvSpPr>
        <p:spPr>
          <a:xfrm>
            <a:off x="10090206" y="6239778"/>
            <a:ext cx="1893889" cy="59748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TextBox 14">
            <a:extLst>
              <a:ext uri="{FF2B5EF4-FFF2-40B4-BE49-F238E27FC236}">
                <a16:creationId xmlns:a16="http://schemas.microsoft.com/office/drawing/2014/main" id="{60B2D8E8-11C6-0896-C294-CEA59A542E61}"/>
              </a:ext>
            </a:extLst>
          </p:cNvPr>
          <p:cNvSpPr txBox="1"/>
          <p:nvPr/>
        </p:nvSpPr>
        <p:spPr>
          <a:xfrm>
            <a:off x="10100467" y="6328357"/>
            <a:ext cx="1676400" cy="369332"/>
          </a:xfrm>
          <a:prstGeom prst="rect">
            <a:avLst/>
          </a:prstGeom>
          <a:noFill/>
        </p:spPr>
        <p:txBody>
          <a:bodyPr wrap="square" rtlCol="0">
            <a:spAutoFit/>
          </a:bodyPr>
          <a:lstStyle/>
          <a:p>
            <a:r>
              <a:rPr lang="sr-Latn-RS" dirty="0">
                <a:solidFill>
                  <a:srgbClr val="9BF3FD"/>
                </a:solidFill>
                <a:hlinkClick r:id="rId5" action="ppaction://hlinksldjump">
                  <a:extLst>
                    <a:ext uri="{A12FA001-AC4F-418D-AE19-62706E023703}">
                      <ahyp:hlinkClr xmlns:ahyp="http://schemas.microsoft.com/office/drawing/2018/hyperlinkcolor" val="tx"/>
                    </a:ext>
                  </a:extLst>
                </a:hlinkClick>
              </a:rPr>
              <a:t>n</a:t>
            </a:r>
            <a:r>
              <a:rPr lang="sr-Latn-RS" dirty="0">
                <a:solidFill>
                  <a:schemeClr val="accent2">
                    <a:lumMod val="20000"/>
                    <a:lumOff val="80000"/>
                  </a:schemeClr>
                </a:solidFill>
                <a:hlinkClick r:id="rId5" action="ppaction://hlinksldjump">
                  <a:extLst>
                    <a:ext uri="{A12FA001-AC4F-418D-AE19-62706E023703}">
                      <ahyp:hlinkClr xmlns:ahyp="http://schemas.microsoft.com/office/drawing/2018/hyperlinkcolor" val="tx"/>
                    </a:ext>
                  </a:extLst>
                </a:hlinkClick>
              </a:rPr>
              <a:t>azad na etape</a:t>
            </a:r>
            <a:endParaRPr lang="en-US" dirty="0">
              <a:solidFill>
                <a:schemeClr val="accent2">
                  <a:lumMod val="20000"/>
                  <a:lumOff val="80000"/>
                </a:schemeClr>
              </a:solidFill>
            </a:endParaRPr>
          </a:p>
        </p:txBody>
      </p:sp>
      <p:sp>
        <p:nvSpPr>
          <p:cNvPr id="19" name="TextBox 18">
            <a:extLst>
              <a:ext uri="{FF2B5EF4-FFF2-40B4-BE49-F238E27FC236}">
                <a16:creationId xmlns:a16="http://schemas.microsoft.com/office/drawing/2014/main" id="{4ED98294-3209-2055-8593-7678D3F5F39B}"/>
              </a:ext>
            </a:extLst>
          </p:cNvPr>
          <p:cNvSpPr txBox="1"/>
          <p:nvPr/>
        </p:nvSpPr>
        <p:spPr>
          <a:xfrm>
            <a:off x="1865409" y="3271263"/>
            <a:ext cx="6070438" cy="1954381"/>
          </a:xfrm>
          <a:prstGeom prst="rect">
            <a:avLst/>
          </a:prstGeom>
          <a:noFill/>
        </p:spPr>
        <p:txBody>
          <a:bodyPr wrap="square" rtlCol="0">
            <a:spAutoFit/>
          </a:bodyPr>
          <a:lstStyle/>
          <a:p>
            <a:pPr>
              <a:spcBef>
                <a:spcPts val="1000"/>
              </a:spcBef>
            </a:pPr>
            <a:r>
              <a:rPr lang="sr-Latn-RS" sz="2400" dirty="0"/>
              <a:t>CELINA 4 – </a:t>
            </a:r>
            <a:r>
              <a:rPr lang="sr-Latn-RS" sz="2400" b="1" dirty="0" err="1"/>
              <a:t>piezo</a:t>
            </a:r>
            <a:r>
              <a:rPr lang="sr-Latn-RS" sz="2400" b="1" dirty="0"/>
              <a:t> zujalica i PIR senzor</a:t>
            </a:r>
            <a:r>
              <a:rPr lang="en-US" sz="2400" b="1" dirty="0"/>
              <a:t>:</a:t>
            </a:r>
            <a:endParaRPr lang="sr-Latn-RS" sz="2400" b="1" dirty="0"/>
          </a:p>
          <a:p>
            <a:pPr marL="342900" indent="-342900">
              <a:spcBef>
                <a:spcPts val="1000"/>
              </a:spcBef>
              <a:buFont typeface="Wingdings" panose="05000000000000000000" pitchFamily="2" charset="2"/>
              <a:buChar char="ü"/>
            </a:pPr>
            <a:r>
              <a:rPr lang="sr-Latn-RS" sz="2400" dirty="0"/>
              <a:t>alarmni sistem</a:t>
            </a:r>
          </a:p>
          <a:p>
            <a:pPr marL="342900" indent="-342900">
              <a:spcBef>
                <a:spcPts val="1000"/>
              </a:spcBef>
              <a:buFont typeface="Wingdings" panose="05000000000000000000" pitchFamily="2" charset="2"/>
              <a:buChar char="ü"/>
            </a:pPr>
            <a:r>
              <a:rPr lang="sr-Latn-RS" sz="2400" dirty="0"/>
              <a:t>detekcija uljeza</a:t>
            </a:r>
          </a:p>
          <a:p>
            <a:pPr marL="342900" indent="-342900">
              <a:spcBef>
                <a:spcPts val="1000"/>
              </a:spcBef>
              <a:buFont typeface="Wingdings" panose="05000000000000000000" pitchFamily="2" charset="2"/>
              <a:buChar char="ü"/>
            </a:pPr>
            <a:r>
              <a:rPr lang="sr-Latn-RS" sz="2400" dirty="0"/>
              <a:t>obaveštavanje korisnika o tome</a:t>
            </a:r>
            <a:endParaRPr lang="en-US" sz="2400" dirty="0"/>
          </a:p>
        </p:txBody>
      </p:sp>
      <p:pic>
        <p:nvPicPr>
          <p:cNvPr id="22" name="Picture 21" descr="Related image">
            <a:extLst>
              <a:ext uri="{FF2B5EF4-FFF2-40B4-BE49-F238E27FC236}">
                <a16:creationId xmlns:a16="http://schemas.microsoft.com/office/drawing/2014/main" id="{7D12494D-80E8-86B6-7301-68AB861D554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2888" y="300416"/>
            <a:ext cx="2767976" cy="2673402"/>
          </a:xfrm>
          <a:prstGeom prst="rect">
            <a:avLst/>
          </a:prstGeom>
          <a:noFill/>
          <a:ln>
            <a:noFill/>
          </a:ln>
        </p:spPr>
      </p:pic>
      <p:pic>
        <p:nvPicPr>
          <p:cNvPr id="23" name="Picture 22">
            <a:extLst>
              <a:ext uri="{FF2B5EF4-FFF2-40B4-BE49-F238E27FC236}">
                <a16:creationId xmlns:a16="http://schemas.microsoft.com/office/drawing/2014/main" id="{F1B59616-0BF1-6B09-E89A-72687BE7B08D}"/>
              </a:ext>
            </a:extLst>
          </p:cNvPr>
          <p:cNvPicPr>
            <a:picLocks noChangeAspect="1"/>
          </p:cNvPicPr>
          <p:nvPr/>
        </p:nvPicPr>
        <p:blipFill>
          <a:blip r:embed="rId7"/>
          <a:stretch>
            <a:fillRect/>
          </a:stretch>
        </p:blipFill>
        <p:spPr>
          <a:xfrm>
            <a:off x="9787812" y="2944581"/>
            <a:ext cx="2453273" cy="3042059"/>
          </a:xfrm>
          <a:prstGeom prst="rect">
            <a:avLst/>
          </a:prstGeom>
        </p:spPr>
      </p:pic>
    </p:spTree>
    <p:extLst>
      <p:ext uri="{BB962C8B-B14F-4D97-AF65-F5344CB8AC3E}">
        <p14:creationId xmlns:p14="http://schemas.microsoft.com/office/powerpoint/2010/main" val="2327546154"/>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20000"/>
            <a:lumOff val="80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F04CD6-AD74-631E-922A-C2963FD87F46}"/>
              </a:ext>
            </a:extLst>
          </p:cNvPr>
          <p:cNvGrpSpPr/>
          <p:nvPr/>
        </p:nvGrpSpPr>
        <p:grpSpPr>
          <a:xfrm>
            <a:off x="0" y="-19050"/>
            <a:ext cx="8510956" cy="1493541"/>
            <a:chOff x="-2" y="0"/>
            <a:chExt cx="8510956" cy="1426866"/>
          </a:xfrm>
        </p:grpSpPr>
        <p:sp>
          <p:nvSpPr>
            <p:cNvPr id="10" name="Isosceles Triangle 9">
              <a:extLst>
                <a:ext uri="{FF2B5EF4-FFF2-40B4-BE49-F238E27FC236}">
                  <a16:creationId xmlns:a16="http://schemas.microsoft.com/office/drawing/2014/main" id="{12AA2431-FF88-C469-3758-61D9879EA5C9}"/>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1" name="Isosceles Triangle 10">
              <a:extLst>
                <a:ext uri="{FF2B5EF4-FFF2-40B4-BE49-F238E27FC236}">
                  <a16:creationId xmlns:a16="http://schemas.microsoft.com/office/drawing/2014/main" id="{E4A60939-9CD3-17AB-4C93-10429B8F7012}"/>
                </a:ext>
              </a:extLst>
            </p:cNvPr>
            <p:cNvSpPr/>
            <p:nvPr/>
          </p:nvSpPr>
          <p:spPr>
            <a:xfrm rot="10800000">
              <a:off x="0" y="11939"/>
              <a:ext cx="8510954" cy="125198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2" name="TextBox 11">
            <a:extLst>
              <a:ext uri="{FF2B5EF4-FFF2-40B4-BE49-F238E27FC236}">
                <a16:creationId xmlns:a16="http://schemas.microsoft.com/office/drawing/2014/main" id="{4E9261C7-23B4-E1BE-6E80-3BDBE5E866B7}"/>
              </a:ext>
            </a:extLst>
          </p:cNvPr>
          <p:cNvSpPr txBox="1"/>
          <p:nvPr/>
        </p:nvSpPr>
        <p:spPr>
          <a:xfrm>
            <a:off x="700856" y="232869"/>
            <a:ext cx="4295673" cy="461665"/>
          </a:xfrm>
          <a:prstGeom prst="rect">
            <a:avLst/>
          </a:prstGeom>
          <a:noFill/>
        </p:spPr>
        <p:txBody>
          <a:bodyPr wrap="square" rtlCol="0">
            <a:spAutoFit/>
          </a:bodyPr>
          <a:lstStyle/>
          <a:p>
            <a:r>
              <a:rPr lang="sr-Latn-RS" sz="2400" b="1" dirty="0"/>
              <a:t>ALGORITAM RADA</a:t>
            </a:r>
            <a:endParaRPr lang="en-US" sz="2400" b="1" dirty="0"/>
          </a:p>
        </p:txBody>
      </p:sp>
      <p:grpSp>
        <p:nvGrpSpPr>
          <p:cNvPr id="13" name="Group 12">
            <a:extLst>
              <a:ext uri="{FF2B5EF4-FFF2-40B4-BE49-F238E27FC236}">
                <a16:creationId xmlns:a16="http://schemas.microsoft.com/office/drawing/2014/main" id="{0818FCEF-0952-FBD6-2D6C-6C03CDC10A46}"/>
              </a:ext>
            </a:extLst>
          </p:cNvPr>
          <p:cNvGrpSpPr/>
          <p:nvPr/>
        </p:nvGrpSpPr>
        <p:grpSpPr>
          <a:xfrm rot="10800000">
            <a:off x="3680370" y="6048957"/>
            <a:ext cx="8510956" cy="815251"/>
            <a:chOff x="-2" y="-2"/>
            <a:chExt cx="8510956" cy="1426868"/>
          </a:xfrm>
        </p:grpSpPr>
        <p:sp>
          <p:nvSpPr>
            <p:cNvPr id="14" name="Isosceles Triangle 13">
              <a:extLst>
                <a:ext uri="{FF2B5EF4-FFF2-40B4-BE49-F238E27FC236}">
                  <a16:creationId xmlns:a16="http://schemas.microsoft.com/office/drawing/2014/main" id="{A3ABD52E-04D6-0B19-DE1B-FB5495073EB0}"/>
                </a:ext>
              </a:extLst>
            </p:cNvPr>
            <p:cNvSpPr/>
            <p:nvPr/>
          </p:nvSpPr>
          <p:spPr>
            <a:xfrm rot="10800000">
              <a:off x="-2" y="0"/>
              <a:ext cx="8510952" cy="1426866"/>
            </a:xfrm>
            <a:prstGeom prst="triangle">
              <a:avLst>
                <a:gd name="adj" fmla="val 9777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sp>
          <p:nvSpPr>
            <p:cNvPr id="15" name="Isosceles Triangle 14">
              <a:extLst>
                <a:ext uri="{FF2B5EF4-FFF2-40B4-BE49-F238E27FC236}">
                  <a16:creationId xmlns:a16="http://schemas.microsoft.com/office/drawing/2014/main" id="{2FB6625A-F488-3CDA-BC7A-42F96F63795B}"/>
                </a:ext>
              </a:extLst>
            </p:cNvPr>
            <p:cNvSpPr/>
            <p:nvPr/>
          </p:nvSpPr>
          <p:spPr>
            <a:xfrm rot="10800000">
              <a:off x="0" y="-2"/>
              <a:ext cx="8510954" cy="1263923"/>
            </a:xfrm>
            <a:prstGeom prst="triangle">
              <a:avLst>
                <a:gd name="adj" fmla="val 100000"/>
              </a:avLst>
            </a:prstGeom>
            <a:solidFill>
              <a:srgbClr val="84C3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150"/>
            </a:p>
          </p:txBody>
        </p:sp>
      </p:grpSp>
      <p:sp>
        <p:nvSpPr>
          <p:cNvPr id="19" name="Arrow: Right 18">
            <a:hlinkClick r:id="rId3" action="ppaction://hlinksldjump"/>
            <a:extLst>
              <a:ext uri="{FF2B5EF4-FFF2-40B4-BE49-F238E27FC236}">
                <a16:creationId xmlns:a16="http://schemas.microsoft.com/office/drawing/2014/main" id="{9AC9BAE0-FE6E-3AB7-D875-D60F62CA590A}"/>
              </a:ext>
            </a:extLst>
          </p:cNvPr>
          <p:cNvSpPr/>
          <p:nvPr/>
        </p:nvSpPr>
        <p:spPr>
          <a:xfrm>
            <a:off x="10330620" y="6413323"/>
            <a:ext cx="1893889" cy="597481"/>
          </a:xfrm>
          <a:prstGeom prst="rightArrow">
            <a:avLst/>
          </a:prstGeom>
          <a:solidFill>
            <a:schemeClr val="accent6"/>
          </a:solid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0" name="TextBox 19">
            <a:extLst>
              <a:ext uri="{FF2B5EF4-FFF2-40B4-BE49-F238E27FC236}">
                <a16:creationId xmlns:a16="http://schemas.microsoft.com/office/drawing/2014/main" id="{6D7DF56E-42CB-1904-744E-61B0AEA5CE24}"/>
              </a:ext>
            </a:extLst>
          </p:cNvPr>
          <p:cNvSpPr txBox="1"/>
          <p:nvPr/>
        </p:nvSpPr>
        <p:spPr>
          <a:xfrm>
            <a:off x="10340881" y="6501902"/>
            <a:ext cx="1676400" cy="369332"/>
          </a:xfrm>
          <a:prstGeom prst="rect">
            <a:avLst/>
          </a:prstGeom>
          <a:noFill/>
        </p:spPr>
        <p:txBody>
          <a:bodyPr wrap="square" rtlCol="0">
            <a:spAutoFit/>
          </a:bodyPr>
          <a:lstStyle/>
          <a:p>
            <a:r>
              <a:rPr lang="sr-Latn-RS" dirty="0">
                <a:hlinkClick r:id="rId3" action="ppaction://hlinksldjump">
                  <a:extLst>
                    <a:ext uri="{A12FA001-AC4F-418D-AE19-62706E023703}">
                      <ahyp:hlinkClr xmlns:ahyp="http://schemas.microsoft.com/office/drawing/2018/hyperlinkcolor" val="tx"/>
                    </a:ext>
                  </a:extLst>
                </a:hlinkClick>
              </a:rPr>
              <a:t>nazad na etape</a:t>
            </a:r>
            <a:endParaRPr lang="en-US" dirty="0"/>
          </a:p>
        </p:txBody>
      </p:sp>
      <p:sp>
        <p:nvSpPr>
          <p:cNvPr id="22" name="Rectangle 21" descr="Cloud Computing">
            <a:extLst>
              <a:ext uri="{FF2B5EF4-FFF2-40B4-BE49-F238E27FC236}">
                <a16:creationId xmlns:a16="http://schemas.microsoft.com/office/drawing/2014/main" id="{788FE143-B0CA-136F-5B45-AA468282EE2A}"/>
              </a:ext>
            </a:extLst>
          </p:cNvPr>
          <p:cNvSpPr/>
          <p:nvPr/>
        </p:nvSpPr>
        <p:spPr>
          <a:xfrm>
            <a:off x="219161" y="220708"/>
            <a:ext cx="481695" cy="48169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alpha val="0"/>
              <a:hueOff val="0"/>
              <a:satOff val="0"/>
              <a:lumOff val="0"/>
              <a:alphaOff val="0"/>
            </a:schemeClr>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pic>
        <p:nvPicPr>
          <p:cNvPr id="4" name="Picture 3">
            <a:extLst>
              <a:ext uri="{FF2B5EF4-FFF2-40B4-BE49-F238E27FC236}">
                <a16:creationId xmlns:a16="http://schemas.microsoft.com/office/drawing/2014/main" id="{F11FB612-31A2-7C9F-57A1-3EF534EF56F2}"/>
              </a:ext>
            </a:extLst>
          </p:cNvPr>
          <p:cNvPicPr>
            <a:picLocks noChangeAspect="1"/>
          </p:cNvPicPr>
          <p:nvPr/>
        </p:nvPicPr>
        <p:blipFill>
          <a:blip r:embed="rId6"/>
          <a:stretch>
            <a:fillRect/>
          </a:stretch>
        </p:blipFill>
        <p:spPr>
          <a:xfrm>
            <a:off x="3749192" y="51243"/>
            <a:ext cx="3230880" cy="6858000"/>
          </a:xfrm>
          <a:prstGeom prst="rect">
            <a:avLst/>
          </a:prstGeom>
        </p:spPr>
      </p:pic>
      <p:pic>
        <p:nvPicPr>
          <p:cNvPr id="23" name="Picture 22">
            <a:extLst>
              <a:ext uri="{FF2B5EF4-FFF2-40B4-BE49-F238E27FC236}">
                <a16:creationId xmlns:a16="http://schemas.microsoft.com/office/drawing/2014/main" id="{9DD17EFE-D4F0-18FF-D933-02E6EFB53DA9}"/>
              </a:ext>
            </a:extLst>
          </p:cNvPr>
          <p:cNvPicPr>
            <a:picLocks noChangeAspect="1"/>
          </p:cNvPicPr>
          <p:nvPr/>
        </p:nvPicPr>
        <p:blipFill>
          <a:blip r:embed="rId7"/>
          <a:stretch>
            <a:fillRect/>
          </a:stretch>
        </p:blipFill>
        <p:spPr>
          <a:xfrm>
            <a:off x="7480973" y="51243"/>
            <a:ext cx="3835769" cy="6590527"/>
          </a:xfrm>
          <a:prstGeom prst="rect">
            <a:avLst/>
          </a:prstGeom>
        </p:spPr>
      </p:pic>
      <p:pic>
        <p:nvPicPr>
          <p:cNvPr id="25" name="Picture 24">
            <a:extLst>
              <a:ext uri="{FF2B5EF4-FFF2-40B4-BE49-F238E27FC236}">
                <a16:creationId xmlns:a16="http://schemas.microsoft.com/office/drawing/2014/main" id="{D9594DAC-5942-F9A3-D2D2-868AD08099A0}"/>
              </a:ext>
            </a:extLst>
          </p:cNvPr>
          <p:cNvPicPr>
            <a:picLocks noChangeAspect="1"/>
          </p:cNvPicPr>
          <p:nvPr/>
        </p:nvPicPr>
        <p:blipFill>
          <a:blip r:embed="rId8"/>
          <a:stretch>
            <a:fillRect/>
          </a:stretch>
        </p:blipFill>
        <p:spPr>
          <a:xfrm>
            <a:off x="-13035" y="941826"/>
            <a:ext cx="2893223" cy="5827963"/>
          </a:xfrm>
          <a:prstGeom prst="rect">
            <a:avLst/>
          </a:prstGeom>
        </p:spPr>
      </p:pic>
      <p:cxnSp>
        <p:nvCxnSpPr>
          <p:cNvPr id="33" name="Connector: Curved 32">
            <a:extLst>
              <a:ext uri="{FF2B5EF4-FFF2-40B4-BE49-F238E27FC236}">
                <a16:creationId xmlns:a16="http://schemas.microsoft.com/office/drawing/2014/main" id="{A26239AB-0416-F33F-DAE4-18647D713BC1}"/>
              </a:ext>
            </a:extLst>
          </p:cNvPr>
          <p:cNvCxnSpPr>
            <a:cxnSpLocks/>
          </p:cNvCxnSpPr>
          <p:nvPr/>
        </p:nvCxnSpPr>
        <p:spPr>
          <a:xfrm rot="16200000" flipV="1">
            <a:off x="1002832" y="2144142"/>
            <a:ext cx="3424899" cy="2067815"/>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nector: Curved 34">
            <a:extLst>
              <a:ext uri="{FF2B5EF4-FFF2-40B4-BE49-F238E27FC236}">
                <a16:creationId xmlns:a16="http://schemas.microsoft.com/office/drawing/2014/main" id="{07C74C25-2804-E23A-5B81-B80A13CAD8C1}"/>
              </a:ext>
            </a:extLst>
          </p:cNvPr>
          <p:cNvCxnSpPr/>
          <p:nvPr/>
        </p:nvCxnSpPr>
        <p:spPr>
          <a:xfrm flipV="1">
            <a:off x="6462445" y="298740"/>
            <a:ext cx="2650733" cy="1005194"/>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79323908"/>
      </p:ext>
    </p:extLst>
  </p:cSld>
  <p:clrMapOvr>
    <a:masterClrMapping/>
  </p:clrMapOvr>
  <p:transition spd="slow">
    <p:cove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3EF818-EDF6-480C-9B86-0A3B979BCCF0}">
  <ds:schemaRefs>
    <ds:schemaRef ds:uri="http://schemas.microsoft.com/sharepoint/v3/contenttype/forms"/>
  </ds:schemaRefs>
</ds:datastoreItem>
</file>

<file path=customXml/itemProps2.xml><?xml version="1.0" encoding="utf-8"?>
<ds:datastoreItem xmlns:ds="http://schemas.openxmlformats.org/officeDocument/2006/customXml" ds:itemID="{B518BD99-41E9-467C-9777-74587F83171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C8C32A8-E4D9-473C-833A-8950C6E7C0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design</Template>
  <TotalTime>756</TotalTime>
  <Words>2079</Words>
  <Application>Microsoft Office PowerPoint</Application>
  <PresentationFormat>Widescreen</PresentationFormat>
  <Paragraphs>217</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Times New Roman</vt:lpstr>
      <vt:lpstr>Tw Cen MT</vt:lpstr>
      <vt:lpstr>Wingdings</vt:lpstr>
      <vt:lpstr>Circuit</vt:lpstr>
      <vt:lpstr>Sistem za zaštitu i automatizaciju staklenika</vt:lpstr>
      <vt:lpstr>Etape realizacije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Mane i njihova rešenja</vt:lpstr>
      <vt:lpstr>PREDNOSTI i pogodnosti</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design</dc:title>
  <dc:creator>EE 166/2019 - Nikolić Martina</dc:creator>
  <cp:lastModifiedBy>student</cp:lastModifiedBy>
  <cp:revision>173</cp:revision>
  <dcterms:created xsi:type="dcterms:W3CDTF">2022-06-20T09:57:30Z</dcterms:created>
  <dcterms:modified xsi:type="dcterms:W3CDTF">2023-02-01T11:53:49Z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